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299700" cx="18300700"/>
  <p:notesSz cx="18300700" cy="102997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21" roundtripDataSignature="AMtx7mguZHUXH48RpeLOz1TcnKi90eqp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/>
          <p:nvPr>
            <p:ph idx="2" type="sldImg"/>
          </p:nvPr>
        </p:nvSpPr>
        <p:spPr>
          <a:xfrm>
            <a:off x="5719763" y="773113"/>
            <a:ext cx="6862762" cy="3862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/>
          <p:nvPr>
            <p:ph idx="2" type="sldImg"/>
          </p:nvPr>
        </p:nvSpPr>
        <p:spPr>
          <a:xfrm>
            <a:off x="5719763" y="773113"/>
            <a:ext cx="6862762" cy="3862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/>
          <p:nvPr>
            <p:ph idx="2" type="sldImg"/>
          </p:nvPr>
        </p:nvSpPr>
        <p:spPr>
          <a:xfrm>
            <a:off x="5719763" y="773113"/>
            <a:ext cx="6862762" cy="3862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59d4f5ac6_0_57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g3259d4f5ac6_0_57:notes"/>
          <p:cNvSpPr/>
          <p:nvPr>
            <p:ph idx="2" type="sldImg"/>
          </p:nvPr>
        </p:nvSpPr>
        <p:spPr>
          <a:xfrm>
            <a:off x="5719763" y="773113"/>
            <a:ext cx="68628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59d4f5ac6_0_75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g3259d4f5ac6_0_75:notes"/>
          <p:cNvSpPr/>
          <p:nvPr>
            <p:ph idx="2" type="sldImg"/>
          </p:nvPr>
        </p:nvSpPr>
        <p:spPr>
          <a:xfrm>
            <a:off x="5719763" y="773113"/>
            <a:ext cx="68628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9:notes"/>
          <p:cNvSpPr/>
          <p:nvPr>
            <p:ph idx="2" type="sldImg"/>
          </p:nvPr>
        </p:nvSpPr>
        <p:spPr>
          <a:xfrm>
            <a:off x="5719763" y="773113"/>
            <a:ext cx="6862762" cy="3862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59d4f5ac6_0_101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g3259d4f5ac6_0_101:notes"/>
          <p:cNvSpPr/>
          <p:nvPr>
            <p:ph idx="2" type="sldImg"/>
          </p:nvPr>
        </p:nvSpPr>
        <p:spPr>
          <a:xfrm>
            <a:off x="5719763" y="773113"/>
            <a:ext cx="68628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" name="Google Shape;63;p4:notes"/>
          <p:cNvSpPr/>
          <p:nvPr>
            <p:ph idx="2" type="sldImg"/>
          </p:nvPr>
        </p:nvSpPr>
        <p:spPr>
          <a:xfrm>
            <a:off x="5719763" y="773113"/>
            <a:ext cx="6862762" cy="3862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5719763" y="773113"/>
            <a:ext cx="6862762" cy="3862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59d4f5ac6_0_8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" name="Google Shape;81;g3259d4f5ac6_0_8:notes"/>
          <p:cNvSpPr/>
          <p:nvPr>
            <p:ph idx="2" type="sldImg"/>
          </p:nvPr>
        </p:nvSpPr>
        <p:spPr>
          <a:xfrm>
            <a:off x="5719763" y="773113"/>
            <a:ext cx="68628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59d4f5ac6_0_21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g3259d4f5ac6_0_21:notes"/>
          <p:cNvSpPr/>
          <p:nvPr>
            <p:ph idx="2" type="sldImg"/>
          </p:nvPr>
        </p:nvSpPr>
        <p:spPr>
          <a:xfrm>
            <a:off x="5719763" y="773113"/>
            <a:ext cx="68628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5719763" y="773113"/>
            <a:ext cx="6862762" cy="3862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5719763" y="773113"/>
            <a:ext cx="6862762" cy="3862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59d4f5ac6_0_40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g3259d4f5ac6_0_40:notes"/>
          <p:cNvSpPr/>
          <p:nvPr>
            <p:ph idx="2" type="sldImg"/>
          </p:nvPr>
        </p:nvSpPr>
        <p:spPr>
          <a:xfrm>
            <a:off x="5719763" y="773113"/>
            <a:ext cx="68628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5719763" y="773113"/>
            <a:ext cx="6862762" cy="3862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obj">
  <p:cSld name="OBJECT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1"/>
          <p:cNvSpPr/>
          <p:nvPr/>
        </p:nvSpPr>
        <p:spPr>
          <a:xfrm>
            <a:off x="0" y="-1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1"/>
          <p:cNvSpPr/>
          <p:nvPr/>
        </p:nvSpPr>
        <p:spPr>
          <a:xfrm>
            <a:off x="15855060" y="5907507"/>
            <a:ext cx="2433320" cy="3476625"/>
          </a:xfrm>
          <a:custGeom>
            <a:rect b="b" l="l" r="r" t="t"/>
            <a:pathLst>
              <a:path extrusionOk="0" h="3476625" w="2433319">
                <a:moveTo>
                  <a:pt x="1738248" y="0"/>
                </a:moveTo>
                <a:lnTo>
                  <a:pt x="0" y="1738312"/>
                </a:lnTo>
                <a:lnTo>
                  <a:pt x="1738248" y="3476621"/>
                </a:lnTo>
                <a:lnTo>
                  <a:pt x="2433002" y="2781894"/>
                </a:lnTo>
                <a:lnTo>
                  <a:pt x="2433002" y="694728"/>
                </a:lnTo>
                <a:lnTo>
                  <a:pt x="1738248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/>
          <p:nvPr/>
        </p:nvSpPr>
        <p:spPr>
          <a:xfrm>
            <a:off x="8716814" y="8595246"/>
            <a:ext cx="2892425" cy="1692275"/>
          </a:xfrm>
          <a:custGeom>
            <a:rect b="b" l="l" r="r" t="t"/>
            <a:pathLst>
              <a:path extrusionOk="0" h="1692275" w="289242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5" y="1200565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"/>
          <p:cNvSpPr/>
          <p:nvPr/>
        </p:nvSpPr>
        <p:spPr>
          <a:xfrm>
            <a:off x="8132495" y="8057502"/>
            <a:ext cx="2371725" cy="2230120"/>
          </a:xfrm>
          <a:custGeom>
            <a:rect b="b" l="l" r="r" t="t"/>
            <a:pathLst>
              <a:path extrusionOk="0" h="2230120" w="2371725">
                <a:moveTo>
                  <a:pt x="1738312" y="0"/>
                </a:moveTo>
                <a:lnTo>
                  <a:pt x="0" y="1740807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1"/>
          <p:cNvSpPr/>
          <p:nvPr/>
        </p:nvSpPr>
        <p:spPr>
          <a:xfrm>
            <a:off x="11900026" y="6899998"/>
            <a:ext cx="5772150" cy="3387090"/>
          </a:xfrm>
          <a:custGeom>
            <a:rect b="b" l="l" r="r" t="t"/>
            <a:pathLst>
              <a:path extrusionOk="0" h="3387090" w="5772150">
                <a:moveTo>
                  <a:pt x="2887344" y="0"/>
                </a:moveTo>
                <a:lnTo>
                  <a:pt x="0" y="2886048"/>
                </a:lnTo>
                <a:lnTo>
                  <a:pt x="501124" y="3386998"/>
                </a:lnTo>
                <a:lnTo>
                  <a:pt x="5271444" y="3386998"/>
                </a:lnTo>
                <a:lnTo>
                  <a:pt x="5772124" y="2886098"/>
                </a:lnTo>
                <a:lnTo>
                  <a:pt x="2887344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1"/>
          <p:cNvSpPr/>
          <p:nvPr/>
        </p:nvSpPr>
        <p:spPr>
          <a:xfrm>
            <a:off x="0" y="0"/>
            <a:ext cx="2344420" cy="2506345"/>
          </a:xfrm>
          <a:custGeom>
            <a:rect b="b" l="l" r="r" t="t"/>
            <a:pathLst>
              <a:path extrusionOk="0" h="2506345" w="2344420">
                <a:moveTo>
                  <a:pt x="1909360" y="0"/>
                </a:moveTo>
                <a:lnTo>
                  <a:pt x="0" y="0"/>
                </a:lnTo>
                <a:lnTo>
                  <a:pt x="0" y="2234839"/>
                </a:lnTo>
                <a:lnTo>
                  <a:pt x="271011" y="2506014"/>
                </a:lnTo>
                <a:lnTo>
                  <a:pt x="2343949" y="434327"/>
                </a:lnTo>
                <a:lnTo>
                  <a:pt x="1909360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2" type="sldNum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/>
          <p:nvPr>
            <p:ph type="title"/>
          </p:nvPr>
        </p:nvSpPr>
        <p:spPr>
          <a:xfrm>
            <a:off x="3710458" y="82550"/>
            <a:ext cx="10161515" cy="2214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" type="body"/>
          </p:nvPr>
        </p:nvSpPr>
        <p:spPr>
          <a:xfrm>
            <a:off x="4615163" y="2796337"/>
            <a:ext cx="9942830" cy="6814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2" type="sldNum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/>
          <p:nvPr/>
        </p:nvSpPr>
        <p:spPr>
          <a:xfrm>
            <a:off x="0" y="-1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3"/>
          <p:cNvSpPr/>
          <p:nvPr/>
        </p:nvSpPr>
        <p:spPr>
          <a:xfrm>
            <a:off x="11162754" y="2232507"/>
            <a:ext cx="7125334" cy="6448425"/>
          </a:xfrm>
          <a:custGeom>
            <a:rect b="b" l="l" r="r" t="t"/>
            <a:pathLst>
              <a:path extrusionOk="0" h="6448425" w="7125334">
                <a:moveTo>
                  <a:pt x="2941358" y="3780802"/>
                </a:moveTo>
                <a:lnTo>
                  <a:pt x="1740814" y="2580246"/>
                </a:lnTo>
                <a:lnTo>
                  <a:pt x="0" y="4318559"/>
                </a:lnTo>
                <a:lnTo>
                  <a:pt x="1203058" y="5519115"/>
                </a:lnTo>
                <a:lnTo>
                  <a:pt x="2941358" y="3780802"/>
                </a:lnTo>
                <a:close/>
              </a:path>
              <a:path extrusionOk="0" h="6448425" w="7125334">
                <a:moveTo>
                  <a:pt x="7125284" y="1241806"/>
                </a:moveTo>
                <a:lnTo>
                  <a:pt x="5883935" y="0"/>
                </a:lnTo>
                <a:lnTo>
                  <a:pt x="2659786" y="3225469"/>
                </a:lnTo>
                <a:lnTo>
                  <a:pt x="5883935" y="6448425"/>
                </a:lnTo>
                <a:lnTo>
                  <a:pt x="7125284" y="5207584"/>
                </a:lnTo>
                <a:lnTo>
                  <a:pt x="7125284" y="1241806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3"/>
          <p:cNvSpPr/>
          <p:nvPr/>
        </p:nvSpPr>
        <p:spPr>
          <a:xfrm>
            <a:off x="9902508" y="3247504"/>
            <a:ext cx="3096260" cy="3399154"/>
          </a:xfrm>
          <a:custGeom>
            <a:rect b="b" l="l" r="r" t="t"/>
            <a:pathLst>
              <a:path extrusionOk="0" h="3399154" w="3096259">
                <a:moveTo>
                  <a:pt x="2990786" y="192227"/>
                </a:moveTo>
                <a:lnTo>
                  <a:pt x="2798635" y="0"/>
                </a:lnTo>
                <a:lnTo>
                  <a:pt x="0" y="2796121"/>
                </a:lnTo>
                <a:lnTo>
                  <a:pt x="194716" y="2990850"/>
                </a:lnTo>
                <a:lnTo>
                  <a:pt x="2990786" y="192227"/>
                </a:lnTo>
                <a:close/>
              </a:path>
              <a:path extrusionOk="0" h="3399154" w="3096259">
                <a:moveTo>
                  <a:pt x="3096069" y="1660283"/>
                </a:moveTo>
                <a:lnTo>
                  <a:pt x="2463304" y="1027493"/>
                </a:lnTo>
                <a:lnTo>
                  <a:pt x="724992" y="2765806"/>
                </a:lnTo>
                <a:lnTo>
                  <a:pt x="1357782" y="3398596"/>
                </a:lnTo>
                <a:lnTo>
                  <a:pt x="3096069" y="1660283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3"/>
          <p:cNvSpPr/>
          <p:nvPr/>
        </p:nvSpPr>
        <p:spPr>
          <a:xfrm>
            <a:off x="9145003" y="1084999"/>
            <a:ext cx="1771650" cy="1771650"/>
          </a:xfrm>
          <a:custGeom>
            <a:rect b="b" l="l" r="r" t="t"/>
            <a:pathLst>
              <a:path extrusionOk="0" h="1771650" w="1771650">
                <a:moveTo>
                  <a:pt x="884567" y="0"/>
                </a:moveTo>
                <a:lnTo>
                  <a:pt x="0" y="884580"/>
                </a:lnTo>
                <a:lnTo>
                  <a:pt x="884567" y="1771650"/>
                </a:lnTo>
                <a:lnTo>
                  <a:pt x="1771650" y="884580"/>
                </a:lnTo>
                <a:lnTo>
                  <a:pt x="884567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3"/>
          <p:cNvSpPr/>
          <p:nvPr/>
        </p:nvSpPr>
        <p:spPr>
          <a:xfrm>
            <a:off x="13107544" y="1084998"/>
            <a:ext cx="3754120" cy="1771650"/>
          </a:xfrm>
          <a:custGeom>
            <a:rect b="b" l="l" r="r" t="t"/>
            <a:pathLst>
              <a:path extrusionOk="0" h="1771650" w="3754119">
                <a:moveTo>
                  <a:pt x="1771650" y="884580"/>
                </a:moveTo>
                <a:lnTo>
                  <a:pt x="884555" y="0"/>
                </a:lnTo>
                <a:lnTo>
                  <a:pt x="0" y="884580"/>
                </a:lnTo>
                <a:lnTo>
                  <a:pt x="884555" y="1771650"/>
                </a:lnTo>
                <a:lnTo>
                  <a:pt x="1771650" y="884580"/>
                </a:lnTo>
                <a:close/>
              </a:path>
              <a:path extrusionOk="0" h="1771650" w="3754119">
                <a:moveTo>
                  <a:pt x="3754120" y="884580"/>
                </a:moveTo>
                <a:lnTo>
                  <a:pt x="2868295" y="0"/>
                </a:lnTo>
                <a:lnTo>
                  <a:pt x="1982470" y="884580"/>
                </a:lnTo>
                <a:lnTo>
                  <a:pt x="2868295" y="1771650"/>
                </a:lnTo>
                <a:lnTo>
                  <a:pt x="3754120" y="88458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3"/>
          <p:cNvSpPr/>
          <p:nvPr/>
        </p:nvSpPr>
        <p:spPr>
          <a:xfrm>
            <a:off x="11124997" y="1084999"/>
            <a:ext cx="1771650" cy="1771650"/>
          </a:xfrm>
          <a:custGeom>
            <a:rect b="b" l="l" r="r" t="t"/>
            <a:pathLst>
              <a:path extrusionOk="0" h="1771650" w="1771650">
                <a:moveTo>
                  <a:pt x="887082" y="0"/>
                </a:moveTo>
                <a:lnTo>
                  <a:pt x="0" y="884580"/>
                </a:lnTo>
                <a:lnTo>
                  <a:pt x="887082" y="1771650"/>
                </a:lnTo>
                <a:lnTo>
                  <a:pt x="1771599" y="884580"/>
                </a:lnTo>
                <a:lnTo>
                  <a:pt x="887082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3"/>
          <p:cNvSpPr txBox="1"/>
          <p:nvPr>
            <p:ph type="ctrTitle"/>
          </p:nvPr>
        </p:nvSpPr>
        <p:spPr>
          <a:xfrm>
            <a:off x="2247862" y="1799120"/>
            <a:ext cx="6071870" cy="2014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" type="subTitle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3710458" y="82550"/>
            <a:ext cx="10161515" cy="2214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2" type="body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1" type="ft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10" type="dt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/>
          <p:nvPr>
            <p:ph type="title"/>
          </p:nvPr>
        </p:nvSpPr>
        <p:spPr>
          <a:xfrm>
            <a:off x="3710458" y="82550"/>
            <a:ext cx="10161515" cy="2214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1" type="ft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0" type="dt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/>
          <p:nvPr/>
        </p:nvSpPr>
        <p:spPr>
          <a:xfrm>
            <a:off x="0" y="-1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0"/>
          <p:cNvSpPr txBox="1"/>
          <p:nvPr>
            <p:ph type="title"/>
          </p:nvPr>
        </p:nvSpPr>
        <p:spPr>
          <a:xfrm>
            <a:off x="3710458" y="82550"/>
            <a:ext cx="10161515" cy="2214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" type="body"/>
          </p:nvPr>
        </p:nvSpPr>
        <p:spPr>
          <a:xfrm>
            <a:off x="4615163" y="2796337"/>
            <a:ext cx="9942830" cy="6814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0" type="dt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2" type="sldNum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/>
        </p:nvSpPr>
        <p:spPr>
          <a:xfrm>
            <a:off x="254500" y="2797988"/>
            <a:ext cx="8597400" cy="4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8275">
            <a:spAutoFit/>
          </a:bodyPr>
          <a:lstStyle/>
          <a:p>
            <a:pPr indent="0" lvl="0" marL="12700" marR="5080" rtl="0" algn="l">
              <a:lnSpc>
                <a:spcPct val="1003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</a:pPr>
            <a:r>
              <a:rPr b="0" i="0" lang="en-US" sz="67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Enhancing AML Compliance &amp; Detection: Leveraging AI in the Banking Sector</a:t>
            </a:r>
            <a:endParaRPr b="0" i="0" sz="6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04775" y="8334900"/>
            <a:ext cx="6281400" cy="1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</a:t>
            </a:r>
            <a:r>
              <a:rPr b="1" lang="en-US" sz="3000" u="sng">
                <a:solidFill>
                  <a:schemeClr val="lt1"/>
                </a:solidFill>
              </a:rPr>
              <a:t>pared</a:t>
            </a:r>
            <a:r>
              <a:rPr b="1" i="0" lang="en-US" sz="3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by:</a:t>
            </a:r>
            <a:br>
              <a:rPr b="0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Ali Wahaj </a:t>
            </a:r>
            <a:br>
              <a:rPr b="1" i="1" lang="en-US" sz="3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20026654</a:t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27350" cy="25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"/>
          <p:cNvSpPr txBox="1"/>
          <p:nvPr/>
        </p:nvSpPr>
        <p:spPr>
          <a:xfrm>
            <a:off x="3143275" y="7990600"/>
            <a:ext cx="6281400" cy="1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Module:</a:t>
            </a:r>
            <a:r>
              <a:rPr b="0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000">
                <a:solidFill>
                  <a:schemeClr val="lt1"/>
                </a:solidFill>
              </a:rPr>
              <a:t>B9AI107</a:t>
            </a:r>
            <a:br>
              <a:rPr b="1" lang="en-US" sz="3000">
                <a:solidFill>
                  <a:schemeClr val="lt1"/>
                </a:solidFill>
              </a:rPr>
            </a:br>
            <a:r>
              <a:rPr b="0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Applied Research </a:t>
            </a:r>
            <a:r>
              <a:rPr lang="en-US" sz="3000">
                <a:solidFill>
                  <a:schemeClr val="lt1"/>
                </a:solidFill>
              </a:rPr>
              <a:t>Project</a:t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 u="sng">
                <a:solidFill>
                  <a:schemeClr val="lt1"/>
                </a:solidFill>
              </a:rPr>
              <a:t>Supervisor</a:t>
            </a:r>
            <a:r>
              <a:rPr b="1" i="0" lang="en-US" sz="3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1" i="0" sz="30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</a:rPr>
              <a:t>Hamidreza Khaleghzadeh</a:t>
            </a:r>
            <a:endParaRPr b="1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1175" y="19425"/>
            <a:ext cx="9242875" cy="57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7"/>
          <p:cNvGrpSpPr/>
          <p:nvPr/>
        </p:nvGrpSpPr>
        <p:grpSpPr>
          <a:xfrm>
            <a:off x="12640780" y="12"/>
            <a:ext cx="5647690" cy="5734660"/>
            <a:chOff x="12640780" y="12"/>
            <a:chExt cx="5647690" cy="5734660"/>
          </a:xfrm>
        </p:grpSpPr>
        <p:sp>
          <p:nvSpPr>
            <p:cNvPr id="149" name="Google Shape;149;p7"/>
            <p:cNvSpPr/>
            <p:nvPr/>
          </p:nvSpPr>
          <p:spPr>
            <a:xfrm>
              <a:off x="16373093" y="2795257"/>
              <a:ext cx="1915159" cy="2939415"/>
            </a:xfrm>
            <a:custGeom>
              <a:rect b="b" l="l" r="r" t="t"/>
              <a:pathLst>
                <a:path extrusionOk="0" h="2939415" w="1915159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4" y="2225891"/>
                  </a:lnTo>
                  <a:lnTo>
                    <a:pt x="1914944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12640780" y="12"/>
              <a:ext cx="5647690" cy="4629150"/>
            </a:xfrm>
            <a:custGeom>
              <a:rect b="b" l="l" r="r" t="t"/>
              <a:pathLst>
                <a:path extrusionOk="0" h="4629150" w="564769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extrusionOk="0" h="4629150" w="564769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7"/>
          <p:cNvSpPr/>
          <p:nvPr/>
        </p:nvSpPr>
        <p:spPr>
          <a:xfrm>
            <a:off x="15062452" y="6675004"/>
            <a:ext cx="3225800" cy="3612515"/>
          </a:xfrm>
          <a:custGeom>
            <a:rect b="b" l="l" r="r" t="t"/>
            <a:pathLst>
              <a:path extrusionOk="0" h="3612515" w="3225800">
                <a:moveTo>
                  <a:pt x="3224286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15764560" y="846619"/>
            <a:ext cx="2430780" cy="2623185"/>
          </a:xfrm>
          <a:custGeom>
            <a:rect b="b" l="l" r="r" t="t"/>
            <a:pathLst>
              <a:path extrusionOk="0" h="2623185" w="2430780">
                <a:moveTo>
                  <a:pt x="2430500" y="0"/>
                </a:moveTo>
                <a:lnTo>
                  <a:pt x="0" y="2430434"/>
                </a:lnTo>
                <a:lnTo>
                  <a:pt x="194817" y="2622661"/>
                </a:lnTo>
                <a:lnTo>
                  <a:pt x="2430500" y="386907"/>
                </a:lnTo>
                <a:lnTo>
                  <a:pt x="2430500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7"/>
          <p:cNvSpPr txBox="1"/>
          <p:nvPr>
            <p:ph type="title"/>
          </p:nvPr>
        </p:nvSpPr>
        <p:spPr>
          <a:xfrm>
            <a:off x="4423363" y="270975"/>
            <a:ext cx="65298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5080" rtl="0" algn="ctr">
              <a:lnSpc>
                <a:spcPct val="11022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800"/>
              <a:t>Project Timeline</a:t>
            </a:r>
            <a:endParaRPr sz="3800"/>
          </a:p>
        </p:txBody>
      </p:sp>
      <p:sp>
        <p:nvSpPr>
          <p:cNvPr id="154" name="Google Shape;154;p7"/>
          <p:cNvSpPr/>
          <p:nvPr/>
        </p:nvSpPr>
        <p:spPr>
          <a:xfrm>
            <a:off x="5897404" y="1116996"/>
            <a:ext cx="4048125" cy="95250"/>
          </a:xfrm>
          <a:custGeom>
            <a:rect b="b" l="l" r="r" t="t"/>
            <a:pathLst>
              <a:path extrusionOk="0" h="95250" w="4048125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p7"/>
          <p:cNvGrpSpPr/>
          <p:nvPr/>
        </p:nvGrpSpPr>
        <p:grpSpPr>
          <a:xfrm>
            <a:off x="0" y="686052"/>
            <a:ext cx="3863975" cy="9601253"/>
            <a:chOff x="0" y="686052"/>
            <a:chExt cx="3863975" cy="9601253"/>
          </a:xfrm>
        </p:grpSpPr>
        <p:sp>
          <p:nvSpPr>
            <p:cNvPr id="156" name="Google Shape;156;p7"/>
            <p:cNvSpPr/>
            <p:nvPr/>
          </p:nvSpPr>
          <p:spPr>
            <a:xfrm>
              <a:off x="0" y="686052"/>
              <a:ext cx="2930525" cy="5860415"/>
            </a:xfrm>
            <a:custGeom>
              <a:rect b="b" l="l" r="r" t="t"/>
              <a:pathLst>
                <a:path extrusionOk="0" h="5860415" w="293052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0" y="6216955"/>
              <a:ext cx="3863975" cy="4070350"/>
            </a:xfrm>
            <a:custGeom>
              <a:rect b="b" l="l" r="r" t="t"/>
              <a:pathLst>
                <a:path extrusionOk="0" h="4070350" w="3863975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3975" y="2154450"/>
            <a:ext cx="10870874" cy="73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8"/>
          <p:cNvGrpSpPr/>
          <p:nvPr/>
        </p:nvGrpSpPr>
        <p:grpSpPr>
          <a:xfrm>
            <a:off x="12640780" y="12"/>
            <a:ext cx="5647690" cy="5734660"/>
            <a:chOff x="12640780" y="12"/>
            <a:chExt cx="5647690" cy="5734660"/>
          </a:xfrm>
        </p:grpSpPr>
        <p:sp>
          <p:nvSpPr>
            <p:cNvPr id="164" name="Google Shape;164;p8"/>
            <p:cNvSpPr/>
            <p:nvPr/>
          </p:nvSpPr>
          <p:spPr>
            <a:xfrm>
              <a:off x="16373093" y="2795257"/>
              <a:ext cx="1915160" cy="2939415"/>
            </a:xfrm>
            <a:custGeom>
              <a:rect b="b" l="l" r="r" t="t"/>
              <a:pathLst>
                <a:path extrusionOk="0" h="2939415" w="1915159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4" y="2225891"/>
                  </a:lnTo>
                  <a:lnTo>
                    <a:pt x="1914944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12640780" y="12"/>
              <a:ext cx="5647690" cy="4629150"/>
            </a:xfrm>
            <a:custGeom>
              <a:rect b="b" l="l" r="r" t="t"/>
              <a:pathLst>
                <a:path extrusionOk="0" h="4629150" w="564769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extrusionOk="0" h="4629150" w="564769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15062452" y="6675004"/>
            <a:ext cx="3225800" cy="3612515"/>
          </a:xfrm>
          <a:custGeom>
            <a:rect b="b" l="l" r="r" t="t"/>
            <a:pathLst>
              <a:path extrusionOk="0" h="3612515" w="3225800">
                <a:moveTo>
                  <a:pt x="3224286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4317294" y="1439149"/>
            <a:ext cx="6284714" cy="66675"/>
          </a:xfrm>
          <a:custGeom>
            <a:rect b="b" l="l" r="r" t="t"/>
            <a:pathLst>
              <a:path extrusionOk="0" h="95250" w="4048125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p8"/>
          <p:cNvGrpSpPr/>
          <p:nvPr/>
        </p:nvGrpSpPr>
        <p:grpSpPr>
          <a:xfrm>
            <a:off x="0" y="686052"/>
            <a:ext cx="3863975" cy="9601253"/>
            <a:chOff x="0" y="686052"/>
            <a:chExt cx="3863975" cy="9601253"/>
          </a:xfrm>
        </p:grpSpPr>
        <p:sp>
          <p:nvSpPr>
            <p:cNvPr id="169" name="Google Shape;169;p8"/>
            <p:cNvSpPr/>
            <p:nvPr/>
          </p:nvSpPr>
          <p:spPr>
            <a:xfrm>
              <a:off x="0" y="686052"/>
              <a:ext cx="2930525" cy="5860415"/>
            </a:xfrm>
            <a:custGeom>
              <a:rect b="b" l="l" r="r" t="t"/>
              <a:pathLst>
                <a:path extrusionOk="0" h="5860415" w="293052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0" y="6216955"/>
              <a:ext cx="3863975" cy="4070350"/>
            </a:xfrm>
            <a:custGeom>
              <a:rect b="b" l="l" r="r" t="t"/>
              <a:pathLst>
                <a:path extrusionOk="0" h="4070350" w="3863975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71;p8"/>
          <p:cNvGrpSpPr/>
          <p:nvPr/>
        </p:nvGrpSpPr>
        <p:grpSpPr>
          <a:xfrm>
            <a:off x="11605463" y="815686"/>
            <a:ext cx="6682790" cy="8822703"/>
            <a:chOff x="11605463" y="815686"/>
            <a:chExt cx="6682790" cy="8822703"/>
          </a:xfrm>
        </p:grpSpPr>
        <p:sp>
          <p:nvSpPr>
            <p:cNvPr id="172" name="Google Shape;172;p8"/>
            <p:cNvSpPr/>
            <p:nvPr/>
          </p:nvSpPr>
          <p:spPr>
            <a:xfrm>
              <a:off x="15857473" y="815686"/>
              <a:ext cx="2430780" cy="2623185"/>
            </a:xfrm>
            <a:custGeom>
              <a:rect b="b" l="l" r="r" t="t"/>
              <a:pathLst>
                <a:path extrusionOk="0" h="2623185" w="2430780">
                  <a:moveTo>
                    <a:pt x="2430500" y="0"/>
                  </a:moveTo>
                  <a:lnTo>
                    <a:pt x="0" y="2430434"/>
                  </a:lnTo>
                  <a:lnTo>
                    <a:pt x="194817" y="2622661"/>
                  </a:lnTo>
                  <a:lnTo>
                    <a:pt x="2430500" y="386907"/>
                  </a:lnTo>
                  <a:lnTo>
                    <a:pt x="2430500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605463" y="3266262"/>
              <a:ext cx="6372146" cy="63721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8"/>
          <p:cNvSpPr txBox="1"/>
          <p:nvPr/>
        </p:nvSpPr>
        <p:spPr>
          <a:xfrm>
            <a:off x="4717600" y="2364150"/>
            <a:ext cx="6027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 txBox="1"/>
          <p:nvPr>
            <p:ph type="title"/>
          </p:nvPr>
        </p:nvSpPr>
        <p:spPr>
          <a:xfrm>
            <a:off x="2321725" y="686050"/>
            <a:ext cx="107013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5080" rtl="0" algn="l">
              <a:lnSpc>
                <a:spcPct val="11022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  Outcomes and Results Obtained  </a:t>
            </a:r>
            <a:r>
              <a:rPr lang="en-US" sz="3600"/>
              <a:t>(Classification Report)</a:t>
            </a:r>
            <a:r>
              <a:rPr lang="en-US" sz="3600"/>
              <a:t>   </a:t>
            </a:r>
            <a:endParaRPr sz="3600"/>
          </a:p>
        </p:txBody>
      </p:sp>
      <p:sp>
        <p:nvSpPr>
          <p:cNvPr id="176" name="Google Shape;176;p8"/>
          <p:cNvSpPr/>
          <p:nvPr/>
        </p:nvSpPr>
        <p:spPr>
          <a:xfrm>
            <a:off x="9033170" y="4995962"/>
            <a:ext cx="23436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77" name="Google Shape;1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0225" y="2089975"/>
            <a:ext cx="8411426" cy="67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g3259d4f5ac6_0_57"/>
          <p:cNvGrpSpPr/>
          <p:nvPr/>
        </p:nvGrpSpPr>
        <p:grpSpPr>
          <a:xfrm>
            <a:off x="12640780" y="12"/>
            <a:ext cx="5647690" cy="5734660"/>
            <a:chOff x="12640780" y="12"/>
            <a:chExt cx="5647690" cy="5734660"/>
          </a:xfrm>
        </p:grpSpPr>
        <p:sp>
          <p:nvSpPr>
            <p:cNvPr id="183" name="Google Shape;183;g3259d4f5ac6_0_57"/>
            <p:cNvSpPr/>
            <p:nvPr/>
          </p:nvSpPr>
          <p:spPr>
            <a:xfrm>
              <a:off x="16373093" y="2795257"/>
              <a:ext cx="1915159" cy="2939415"/>
            </a:xfrm>
            <a:custGeom>
              <a:rect b="b" l="l" r="r" t="t"/>
              <a:pathLst>
                <a:path extrusionOk="0" h="2939415" w="1915159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4" y="2225891"/>
                  </a:lnTo>
                  <a:lnTo>
                    <a:pt x="1914944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3259d4f5ac6_0_57"/>
            <p:cNvSpPr/>
            <p:nvPr/>
          </p:nvSpPr>
          <p:spPr>
            <a:xfrm>
              <a:off x="12640780" y="12"/>
              <a:ext cx="5647690" cy="4629150"/>
            </a:xfrm>
            <a:custGeom>
              <a:rect b="b" l="l" r="r" t="t"/>
              <a:pathLst>
                <a:path extrusionOk="0" h="4629150" w="564769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extrusionOk="0" h="4629150" w="564769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" name="Google Shape;185;g3259d4f5ac6_0_57"/>
          <p:cNvSpPr/>
          <p:nvPr/>
        </p:nvSpPr>
        <p:spPr>
          <a:xfrm>
            <a:off x="15062452" y="6675004"/>
            <a:ext cx="3225800" cy="3612515"/>
          </a:xfrm>
          <a:custGeom>
            <a:rect b="b" l="l" r="r" t="t"/>
            <a:pathLst>
              <a:path extrusionOk="0" h="3612515" w="3225800">
                <a:moveTo>
                  <a:pt x="3224286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3259d4f5ac6_0_57"/>
          <p:cNvSpPr/>
          <p:nvPr/>
        </p:nvSpPr>
        <p:spPr>
          <a:xfrm>
            <a:off x="4317294" y="1439149"/>
            <a:ext cx="6284714" cy="66675"/>
          </a:xfrm>
          <a:custGeom>
            <a:rect b="b" l="l" r="r" t="t"/>
            <a:pathLst>
              <a:path extrusionOk="0" h="95250" w="4048125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g3259d4f5ac6_0_57"/>
          <p:cNvGrpSpPr/>
          <p:nvPr/>
        </p:nvGrpSpPr>
        <p:grpSpPr>
          <a:xfrm>
            <a:off x="0" y="686052"/>
            <a:ext cx="3863975" cy="9601253"/>
            <a:chOff x="0" y="686052"/>
            <a:chExt cx="3863975" cy="9601253"/>
          </a:xfrm>
        </p:grpSpPr>
        <p:sp>
          <p:nvSpPr>
            <p:cNvPr id="188" name="Google Shape;188;g3259d4f5ac6_0_57"/>
            <p:cNvSpPr/>
            <p:nvPr/>
          </p:nvSpPr>
          <p:spPr>
            <a:xfrm>
              <a:off x="0" y="686052"/>
              <a:ext cx="2930525" cy="5860415"/>
            </a:xfrm>
            <a:custGeom>
              <a:rect b="b" l="l" r="r" t="t"/>
              <a:pathLst>
                <a:path extrusionOk="0" h="5860415" w="293052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3259d4f5ac6_0_57"/>
            <p:cNvSpPr/>
            <p:nvPr/>
          </p:nvSpPr>
          <p:spPr>
            <a:xfrm>
              <a:off x="0" y="6216955"/>
              <a:ext cx="3863975" cy="4070350"/>
            </a:xfrm>
            <a:custGeom>
              <a:rect b="b" l="l" r="r" t="t"/>
              <a:pathLst>
                <a:path extrusionOk="0" h="4070350" w="3863975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g3259d4f5ac6_0_57"/>
          <p:cNvGrpSpPr/>
          <p:nvPr/>
        </p:nvGrpSpPr>
        <p:grpSpPr>
          <a:xfrm>
            <a:off x="11605463" y="815686"/>
            <a:ext cx="6682790" cy="8822703"/>
            <a:chOff x="11605463" y="815686"/>
            <a:chExt cx="6682790" cy="8822703"/>
          </a:xfrm>
        </p:grpSpPr>
        <p:sp>
          <p:nvSpPr>
            <p:cNvPr id="191" name="Google Shape;191;g3259d4f5ac6_0_57"/>
            <p:cNvSpPr/>
            <p:nvPr/>
          </p:nvSpPr>
          <p:spPr>
            <a:xfrm>
              <a:off x="15857473" y="815686"/>
              <a:ext cx="2430780" cy="2623185"/>
            </a:xfrm>
            <a:custGeom>
              <a:rect b="b" l="l" r="r" t="t"/>
              <a:pathLst>
                <a:path extrusionOk="0" h="2623185" w="2430780">
                  <a:moveTo>
                    <a:pt x="2430500" y="0"/>
                  </a:moveTo>
                  <a:lnTo>
                    <a:pt x="0" y="2430434"/>
                  </a:lnTo>
                  <a:lnTo>
                    <a:pt x="194817" y="2622661"/>
                  </a:lnTo>
                  <a:lnTo>
                    <a:pt x="2430500" y="386907"/>
                  </a:lnTo>
                  <a:lnTo>
                    <a:pt x="2430500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2" name="Google Shape;192;g3259d4f5ac6_0_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605463" y="3266262"/>
              <a:ext cx="6372146" cy="63721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g3259d4f5ac6_0_57"/>
          <p:cNvSpPr txBox="1"/>
          <p:nvPr/>
        </p:nvSpPr>
        <p:spPr>
          <a:xfrm>
            <a:off x="4717600" y="2364150"/>
            <a:ext cx="6027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3259d4f5ac6_0_57"/>
          <p:cNvSpPr txBox="1"/>
          <p:nvPr>
            <p:ph type="title"/>
          </p:nvPr>
        </p:nvSpPr>
        <p:spPr>
          <a:xfrm>
            <a:off x="2321725" y="686050"/>
            <a:ext cx="107013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5080" rtl="0" algn="l">
              <a:lnSpc>
                <a:spcPct val="11022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  Outcomes and Results Obtained  (Confusion Matrix)   </a:t>
            </a:r>
            <a:endParaRPr sz="3600"/>
          </a:p>
        </p:txBody>
      </p:sp>
      <p:sp>
        <p:nvSpPr>
          <p:cNvPr id="195" name="Google Shape;195;g3259d4f5ac6_0_57"/>
          <p:cNvSpPr/>
          <p:nvPr/>
        </p:nvSpPr>
        <p:spPr>
          <a:xfrm>
            <a:off x="9033170" y="4995962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96" name="Google Shape;196;g3259d4f5ac6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5025" y="1939775"/>
            <a:ext cx="8068101" cy="7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g3259d4f5ac6_0_75"/>
          <p:cNvGrpSpPr/>
          <p:nvPr/>
        </p:nvGrpSpPr>
        <p:grpSpPr>
          <a:xfrm>
            <a:off x="12640780" y="12"/>
            <a:ext cx="5647690" cy="5734660"/>
            <a:chOff x="12640780" y="12"/>
            <a:chExt cx="5647690" cy="5734660"/>
          </a:xfrm>
        </p:grpSpPr>
        <p:sp>
          <p:nvSpPr>
            <p:cNvPr id="202" name="Google Shape;202;g3259d4f5ac6_0_75"/>
            <p:cNvSpPr/>
            <p:nvPr/>
          </p:nvSpPr>
          <p:spPr>
            <a:xfrm>
              <a:off x="16373093" y="2795257"/>
              <a:ext cx="1915159" cy="2939415"/>
            </a:xfrm>
            <a:custGeom>
              <a:rect b="b" l="l" r="r" t="t"/>
              <a:pathLst>
                <a:path extrusionOk="0" h="2939415" w="1915159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4" y="2225891"/>
                  </a:lnTo>
                  <a:lnTo>
                    <a:pt x="1914944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3259d4f5ac6_0_75"/>
            <p:cNvSpPr/>
            <p:nvPr/>
          </p:nvSpPr>
          <p:spPr>
            <a:xfrm>
              <a:off x="12640780" y="12"/>
              <a:ext cx="5647690" cy="4629150"/>
            </a:xfrm>
            <a:custGeom>
              <a:rect b="b" l="l" r="r" t="t"/>
              <a:pathLst>
                <a:path extrusionOk="0" h="4629150" w="564769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extrusionOk="0" h="4629150" w="564769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g3259d4f5ac6_0_75"/>
          <p:cNvSpPr/>
          <p:nvPr/>
        </p:nvSpPr>
        <p:spPr>
          <a:xfrm>
            <a:off x="15062452" y="6675004"/>
            <a:ext cx="3225800" cy="3612515"/>
          </a:xfrm>
          <a:custGeom>
            <a:rect b="b" l="l" r="r" t="t"/>
            <a:pathLst>
              <a:path extrusionOk="0" h="3612515" w="3225800">
                <a:moveTo>
                  <a:pt x="3224286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259d4f5ac6_0_75"/>
          <p:cNvSpPr/>
          <p:nvPr/>
        </p:nvSpPr>
        <p:spPr>
          <a:xfrm>
            <a:off x="4317294" y="1439149"/>
            <a:ext cx="6284714" cy="66675"/>
          </a:xfrm>
          <a:custGeom>
            <a:rect b="b" l="l" r="r" t="t"/>
            <a:pathLst>
              <a:path extrusionOk="0" h="95250" w="4048125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g3259d4f5ac6_0_75"/>
          <p:cNvGrpSpPr/>
          <p:nvPr/>
        </p:nvGrpSpPr>
        <p:grpSpPr>
          <a:xfrm>
            <a:off x="0" y="686052"/>
            <a:ext cx="3863975" cy="9601253"/>
            <a:chOff x="0" y="686052"/>
            <a:chExt cx="3863975" cy="9601253"/>
          </a:xfrm>
        </p:grpSpPr>
        <p:sp>
          <p:nvSpPr>
            <p:cNvPr id="207" name="Google Shape;207;g3259d4f5ac6_0_75"/>
            <p:cNvSpPr/>
            <p:nvPr/>
          </p:nvSpPr>
          <p:spPr>
            <a:xfrm>
              <a:off x="0" y="686052"/>
              <a:ext cx="2930525" cy="5860415"/>
            </a:xfrm>
            <a:custGeom>
              <a:rect b="b" l="l" r="r" t="t"/>
              <a:pathLst>
                <a:path extrusionOk="0" h="5860415" w="293052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3259d4f5ac6_0_75"/>
            <p:cNvSpPr/>
            <p:nvPr/>
          </p:nvSpPr>
          <p:spPr>
            <a:xfrm>
              <a:off x="0" y="6216955"/>
              <a:ext cx="3863975" cy="4070350"/>
            </a:xfrm>
            <a:custGeom>
              <a:rect b="b" l="l" r="r" t="t"/>
              <a:pathLst>
                <a:path extrusionOk="0" h="4070350" w="3863975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g3259d4f5ac6_0_75"/>
          <p:cNvGrpSpPr/>
          <p:nvPr/>
        </p:nvGrpSpPr>
        <p:grpSpPr>
          <a:xfrm>
            <a:off x="11605463" y="815686"/>
            <a:ext cx="6682790" cy="8822703"/>
            <a:chOff x="11605463" y="815686"/>
            <a:chExt cx="6682790" cy="8822703"/>
          </a:xfrm>
        </p:grpSpPr>
        <p:sp>
          <p:nvSpPr>
            <p:cNvPr id="210" name="Google Shape;210;g3259d4f5ac6_0_75"/>
            <p:cNvSpPr/>
            <p:nvPr/>
          </p:nvSpPr>
          <p:spPr>
            <a:xfrm>
              <a:off x="15857473" y="815686"/>
              <a:ext cx="2430780" cy="2623185"/>
            </a:xfrm>
            <a:custGeom>
              <a:rect b="b" l="l" r="r" t="t"/>
              <a:pathLst>
                <a:path extrusionOk="0" h="2623185" w="2430780">
                  <a:moveTo>
                    <a:pt x="2430500" y="0"/>
                  </a:moveTo>
                  <a:lnTo>
                    <a:pt x="0" y="2430434"/>
                  </a:lnTo>
                  <a:lnTo>
                    <a:pt x="194817" y="2622661"/>
                  </a:lnTo>
                  <a:lnTo>
                    <a:pt x="2430500" y="386907"/>
                  </a:lnTo>
                  <a:lnTo>
                    <a:pt x="2430500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1" name="Google Shape;211;g3259d4f5ac6_0_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605463" y="3266262"/>
              <a:ext cx="6372146" cy="63721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g3259d4f5ac6_0_75"/>
          <p:cNvSpPr txBox="1"/>
          <p:nvPr/>
        </p:nvSpPr>
        <p:spPr>
          <a:xfrm>
            <a:off x="4717600" y="2364150"/>
            <a:ext cx="6027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3259d4f5ac6_0_75"/>
          <p:cNvSpPr txBox="1"/>
          <p:nvPr>
            <p:ph type="title"/>
          </p:nvPr>
        </p:nvSpPr>
        <p:spPr>
          <a:xfrm>
            <a:off x="2321725" y="686050"/>
            <a:ext cx="107013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5080" rtl="0" algn="l">
              <a:lnSpc>
                <a:spcPct val="11022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  Outcomes and Results Obtained  (Economic Impact)   </a:t>
            </a:r>
            <a:endParaRPr sz="3600"/>
          </a:p>
        </p:txBody>
      </p:sp>
      <p:sp>
        <p:nvSpPr>
          <p:cNvPr id="214" name="Google Shape;214;g3259d4f5ac6_0_75"/>
          <p:cNvSpPr/>
          <p:nvPr/>
        </p:nvSpPr>
        <p:spPr>
          <a:xfrm>
            <a:off x="9033170" y="4995962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215" name="Google Shape;215;g3259d4f5ac6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2364150"/>
            <a:ext cx="8269749" cy="66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9"/>
          <p:cNvGrpSpPr/>
          <p:nvPr/>
        </p:nvGrpSpPr>
        <p:grpSpPr>
          <a:xfrm>
            <a:off x="12640780" y="12"/>
            <a:ext cx="5647690" cy="5734660"/>
            <a:chOff x="12640780" y="12"/>
            <a:chExt cx="5647690" cy="5734660"/>
          </a:xfrm>
        </p:grpSpPr>
        <p:sp>
          <p:nvSpPr>
            <p:cNvPr id="221" name="Google Shape;221;p9"/>
            <p:cNvSpPr/>
            <p:nvPr/>
          </p:nvSpPr>
          <p:spPr>
            <a:xfrm>
              <a:off x="16373093" y="2795257"/>
              <a:ext cx="1915159" cy="2939415"/>
            </a:xfrm>
            <a:custGeom>
              <a:rect b="b" l="l" r="r" t="t"/>
              <a:pathLst>
                <a:path extrusionOk="0" h="2939415" w="1915159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4" y="2225891"/>
                  </a:lnTo>
                  <a:lnTo>
                    <a:pt x="1914944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12640780" y="12"/>
              <a:ext cx="5647690" cy="4629150"/>
            </a:xfrm>
            <a:custGeom>
              <a:rect b="b" l="l" r="r" t="t"/>
              <a:pathLst>
                <a:path extrusionOk="0" h="4629150" w="564769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extrusionOk="0" h="4629150" w="564769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p9"/>
          <p:cNvSpPr/>
          <p:nvPr/>
        </p:nvSpPr>
        <p:spPr>
          <a:xfrm>
            <a:off x="15062452" y="6675004"/>
            <a:ext cx="3225800" cy="3612515"/>
          </a:xfrm>
          <a:custGeom>
            <a:rect b="b" l="l" r="r" t="t"/>
            <a:pathLst>
              <a:path extrusionOk="0" h="3612515" w="3225800">
                <a:moveTo>
                  <a:pt x="3224286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9"/>
          <p:cNvSpPr txBox="1"/>
          <p:nvPr>
            <p:ph type="title"/>
          </p:nvPr>
        </p:nvSpPr>
        <p:spPr>
          <a:xfrm>
            <a:off x="4423363" y="270975"/>
            <a:ext cx="65298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5080" rtl="0" algn="ctr">
              <a:lnSpc>
                <a:spcPct val="11022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800"/>
              <a:t>Conclusion</a:t>
            </a:r>
            <a:endParaRPr sz="3800"/>
          </a:p>
        </p:txBody>
      </p:sp>
      <p:sp>
        <p:nvSpPr>
          <p:cNvPr id="225" name="Google Shape;225;p9"/>
          <p:cNvSpPr/>
          <p:nvPr/>
        </p:nvSpPr>
        <p:spPr>
          <a:xfrm>
            <a:off x="5897404" y="1116996"/>
            <a:ext cx="4048125" cy="95250"/>
          </a:xfrm>
          <a:custGeom>
            <a:rect b="b" l="l" r="r" t="t"/>
            <a:pathLst>
              <a:path extrusionOk="0" h="95250" w="4048125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Google Shape;226;p9"/>
          <p:cNvGrpSpPr/>
          <p:nvPr/>
        </p:nvGrpSpPr>
        <p:grpSpPr>
          <a:xfrm>
            <a:off x="0" y="686052"/>
            <a:ext cx="3863975" cy="9601253"/>
            <a:chOff x="0" y="686052"/>
            <a:chExt cx="3863975" cy="9601253"/>
          </a:xfrm>
        </p:grpSpPr>
        <p:sp>
          <p:nvSpPr>
            <p:cNvPr id="227" name="Google Shape;227;p9"/>
            <p:cNvSpPr/>
            <p:nvPr/>
          </p:nvSpPr>
          <p:spPr>
            <a:xfrm>
              <a:off x="0" y="686052"/>
              <a:ext cx="2930525" cy="5860415"/>
            </a:xfrm>
            <a:custGeom>
              <a:rect b="b" l="l" r="r" t="t"/>
              <a:pathLst>
                <a:path extrusionOk="0" h="5860415" w="293052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0" y="6216955"/>
              <a:ext cx="3863975" cy="4070350"/>
            </a:xfrm>
            <a:custGeom>
              <a:rect b="b" l="l" r="r" t="t"/>
              <a:pathLst>
                <a:path extrusionOk="0" h="4070350" w="3863975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9"/>
          <p:cNvSpPr txBox="1"/>
          <p:nvPr/>
        </p:nvSpPr>
        <p:spPr>
          <a:xfrm>
            <a:off x="3429000" y="1457375"/>
            <a:ext cx="11724300" cy="9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300">
            <a:spAutoFit/>
          </a:bodyPr>
          <a:lstStyle/>
          <a:p>
            <a:pPr indent="0" lvl="0" marL="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lt1"/>
                </a:solidFill>
              </a:rPr>
              <a:t>Best Performing Model:</a:t>
            </a:r>
            <a:endParaRPr b="1" sz="2100">
              <a:solidFill>
                <a:schemeClr val="lt1"/>
              </a:solidFill>
            </a:endParaRPr>
          </a:p>
          <a:p>
            <a:pPr indent="-361950" lvl="0" marL="4572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US" sz="2100">
                <a:solidFill>
                  <a:schemeClr val="lt1"/>
                </a:solidFill>
              </a:rPr>
              <a:t>TCN achieved the highest accuracy (99.61%), perfect precision, recall, and ROC-AUC, making it the most effective and well-rounded model for detecting money laundering.</a:t>
            </a:r>
            <a:endParaRPr sz="2100">
              <a:solidFill>
                <a:schemeClr val="lt1"/>
              </a:solidFill>
            </a:endParaRPr>
          </a:p>
          <a:p>
            <a:pPr indent="0" lvl="0" marL="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lt1"/>
                </a:solidFill>
              </a:rPr>
              <a:t>Cost-Effectiveness:</a:t>
            </a:r>
            <a:endParaRPr b="1" sz="2100">
              <a:solidFill>
                <a:schemeClr val="lt1"/>
              </a:solidFill>
            </a:endParaRPr>
          </a:p>
          <a:p>
            <a:pPr indent="-361950" lvl="0" marL="4572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US" sz="2100">
                <a:solidFill>
                  <a:schemeClr val="lt1"/>
                </a:solidFill>
              </a:rPr>
              <a:t>TCN minimized both false positives (1) and false negatives (3), significantly reducing operational and compliance costs.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US" sz="2100">
                <a:solidFill>
                  <a:schemeClr val="lt1"/>
                </a:solidFill>
              </a:rPr>
              <a:t>XGBoost provided a strong balance between precision (97%) and recall (79%), making it a cost-effective alternative.</a:t>
            </a:r>
            <a:endParaRPr sz="2100">
              <a:solidFill>
                <a:schemeClr val="lt1"/>
              </a:solidFill>
            </a:endParaRPr>
          </a:p>
          <a:p>
            <a:pPr indent="0" lvl="0" marL="9144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lt1"/>
                </a:solidFill>
              </a:rPr>
              <a:t>Model-Specific Insights:</a:t>
            </a:r>
            <a:endParaRPr b="1" sz="2100">
              <a:solidFill>
                <a:schemeClr val="lt1"/>
              </a:solidFill>
            </a:endParaRPr>
          </a:p>
          <a:p>
            <a:pPr indent="0" lvl="0" marL="9144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361950" lvl="0" marL="4572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US" sz="2100">
                <a:solidFill>
                  <a:schemeClr val="lt1"/>
                </a:solidFill>
              </a:rPr>
              <a:t>Random Forest demonstrated high accuracy (98.79%) but struggled with recall, missing a significant number of laundering cases.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US" sz="2100">
                <a:solidFill>
                  <a:schemeClr val="lt1"/>
                </a:solidFill>
              </a:rPr>
              <a:t>TCN with Attention achieved perfect recall (100%) but produced excessive false positives (7,242), leading to higher operational expenses.</a:t>
            </a:r>
            <a:endParaRPr sz="2100">
              <a:solidFill>
                <a:schemeClr val="lt1"/>
              </a:solidFill>
            </a:endParaRPr>
          </a:p>
          <a:p>
            <a:pPr indent="0" lvl="0" marL="9144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lt1"/>
                </a:solidFill>
              </a:rPr>
              <a:t>Recommendations:</a:t>
            </a:r>
            <a:endParaRPr b="1" sz="2100">
              <a:solidFill>
                <a:schemeClr val="lt1"/>
              </a:solidFill>
            </a:endParaRPr>
          </a:p>
          <a:p>
            <a:pPr indent="0" lvl="0" marL="9144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361950" lvl="0" marL="4572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US" sz="2100">
                <a:solidFill>
                  <a:schemeClr val="lt1"/>
                </a:solidFill>
              </a:rPr>
              <a:t>TCN is ideal for organizations requiring highly accurate and efficient AML systems.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US" sz="2100">
                <a:solidFill>
                  <a:schemeClr val="lt1"/>
                </a:solidFill>
              </a:rPr>
              <a:t>XGBoost is a practical choice for environments prioritizing cost-efficiency and operational balance.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US" sz="2100">
                <a:solidFill>
                  <a:schemeClr val="lt1"/>
                </a:solidFill>
              </a:rPr>
              <a:t>TCN with Attention may suit compliance-focused scenarios where eliminating false negatives is critical, despite increased operational costs.</a:t>
            </a:r>
            <a:endParaRPr sz="2100">
              <a:solidFill>
                <a:schemeClr val="lt1"/>
              </a:solidFill>
            </a:endParaRPr>
          </a:p>
          <a:p>
            <a:pPr indent="0" lvl="0" marL="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914400" marR="260984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g3259d4f5ac6_0_101"/>
          <p:cNvGrpSpPr/>
          <p:nvPr/>
        </p:nvGrpSpPr>
        <p:grpSpPr>
          <a:xfrm>
            <a:off x="12640780" y="12"/>
            <a:ext cx="5647690" cy="5734660"/>
            <a:chOff x="12640780" y="12"/>
            <a:chExt cx="5647690" cy="5734660"/>
          </a:xfrm>
        </p:grpSpPr>
        <p:sp>
          <p:nvSpPr>
            <p:cNvPr id="235" name="Google Shape;235;g3259d4f5ac6_0_101"/>
            <p:cNvSpPr/>
            <p:nvPr/>
          </p:nvSpPr>
          <p:spPr>
            <a:xfrm>
              <a:off x="16373093" y="2795257"/>
              <a:ext cx="1915159" cy="2939415"/>
            </a:xfrm>
            <a:custGeom>
              <a:rect b="b" l="l" r="r" t="t"/>
              <a:pathLst>
                <a:path extrusionOk="0" h="2939415" w="1915159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4" y="2225891"/>
                  </a:lnTo>
                  <a:lnTo>
                    <a:pt x="1914944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3259d4f5ac6_0_101"/>
            <p:cNvSpPr/>
            <p:nvPr/>
          </p:nvSpPr>
          <p:spPr>
            <a:xfrm>
              <a:off x="12640780" y="12"/>
              <a:ext cx="5647690" cy="4629150"/>
            </a:xfrm>
            <a:custGeom>
              <a:rect b="b" l="l" r="r" t="t"/>
              <a:pathLst>
                <a:path extrusionOk="0" h="4629150" w="564769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extrusionOk="0" h="4629150" w="564769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g3259d4f5ac6_0_101"/>
          <p:cNvSpPr/>
          <p:nvPr/>
        </p:nvSpPr>
        <p:spPr>
          <a:xfrm>
            <a:off x="15062452" y="6675004"/>
            <a:ext cx="3225800" cy="3612515"/>
          </a:xfrm>
          <a:custGeom>
            <a:rect b="b" l="l" r="r" t="t"/>
            <a:pathLst>
              <a:path extrusionOk="0" h="3612515" w="3225800">
                <a:moveTo>
                  <a:pt x="3224286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" name="Google Shape;238;g3259d4f5ac6_0_101"/>
          <p:cNvGrpSpPr/>
          <p:nvPr/>
        </p:nvGrpSpPr>
        <p:grpSpPr>
          <a:xfrm>
            <a:off x="0" y="686052"/>
            <a:ext cx="3863975" cy="9601253"/>
            <a:chOff x="0" y="686052"/>
            <a:chExt cx="3863975" cy="9601253"/>
          </a:xfrm>
        </p:grpSpPr>
        <p:sp>
          <p:nvSpPr>
            <p:cNvPr id="239" name="Google Shape;239;g3259d4f5ac6_0_101"/>
            <p:cNvSpPr/>
            <p:nvPr/>
          </p:nvSpPr>
          <p:spPr>
            <a:xfrm>
              <a:off x="0" y="686052"/>
              <a:ext cx="2930525" cy="5860415"/>
            </a:xfrm>
            <a:custGeom>
              <a:rect b="b" l="l" r="r" t="t"/>
              <a:pathLst>
                <a:path extrusionOk="0" h="5860415" w="293052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3259d4f5ac6_0_101"/>
            <p:cNvSpPr/>
            <p:nvPr/>
          </p:nvSpPr>
          <p:spPr>
            <a:xfrm>
              <a:off x="0" y="6216955"/>
              <a:ext cx="3863975" cy="4070350"/>
            </a:xfrm>
            <a:custGeom>
              <a:rect b="b" l="l" r="r" t="t"/>
              <a:pathLst>
                <a:path extrusionOk="0" h="4070350" w="3863975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g3259d4f5ac6_0_101"/>
          <p:cNvSpPr txBox="1"/>
          <p:nvPr/>
        </p:nvSpPr>
        <p:spPr>
          <a:xfrm>
            <a:off x="4809425" y="1844875"/>
            <a:ext cx="70596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300">
            <a:spAutoFit/>
          </a:bodyPr>
          <a:lstStyle/>
          <a:p>
            <a:pPr indent="0" lvl="0" marL="4572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42" name="Google Shape;242;g3259d4f5ac6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825" y="2132900"/>
            <a:ext cx="11737251" cy="64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/>
          <p:nvPr>
            <p:ph type="title"/>
          </p:nvPr>
        </p:nvSpPr>
        <p:spPr>
          <a:xfrm>
            <a:off x="3807599" y="490700"/>
            <a:ext cx="94416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50"/>
              <a:t>  Introduction</a:t>
            </a:r>
            <a:endParaRPr sz="4550"/>
          </a:p>
        </p:txBody>
      </p:sp>
      <p:sp>
        <p:nvSpPr>
          <p:cNvPr id="66" name="Google Shape;66;p4"/>
          <p:cNvSpPr/>
          <p:nvPr/>
        </p:nvSpPr>
        <p:spPr>
          <a:xfrm>
            <a:off x="0" y="815677"/>
            <a:ext cx="2930525" cy="5860415"/>
          </a:xfrm>
          <a:custGeom>
            <a:rect b="b" l="l" r="r" t="t"/>
            <a:pathLst>
              <a:path extrusionOk="0" h="5860415" w="2930525">
                <a:moveTo>
                  <a:pt x="0" y="0"/>
                </a:moveTo>
                <a:lnTo>
                  <a:pt x="0" y="5860294"/>
                </a:lnTo>
                <a:lnTo>
                  <a:pt x="2930143" y="2929016"/>
                </a:lnTo>
                <a:lnTo>
                  <a:pt x="0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0" y="1328898"/>
            <a:ext cx="7387590" cy="9088120"/>
          </a:xfrm>
          <a:custGeom>
            <a:rect b="b" l="l" r="r" t="t"/>
            <a:pathLst>
              <a:path extrusionOk="0" h="9088120" w="7387590">
                <a:moveTo>
                  <a:pt x="3863848" y="8241906"/>
                </a:moveTo>
                <a:lnTo>
                  <a:pt x="639635" y="5017694"/>
                </a:lnTo>
                <a:lnTo>
                  <a:pt x="0" y="5657342"/>
                </a:lnTo>
                <a:lnTo>
                  <a:pt x="0" y="9087726"/>
                </a:lnTo>
                <a:lnTo>
                  <a:pt x="3018028" y="9087726"/>
                </a:lnTo>
                <a:lnTo>
                  <a:pt x="3863848" y="8241906"/>
                </a:lnTo>
                <a:close/>
              </a:path>
              <a:path extrusionOk="0" h="9088120" w="7387590">
                <a:moveTo>
                  <a:pt x="7387476" y="0"/>
                </a:moveTo>
                <a:lnTo>
                  <a:pt x="3815600" y="0"/>
                </a:lnTo>
                <a:lnTo>
                  <a:pt x="3815600" y="95250"/>
                </a:lnTo>
                <a:lnTo>
                  <a:pt x="7387476" y="95250"/>
                </a:lnTo>
                <a:lnTo>
                  <a:pt x="7387476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 txBox="1"/>
          <p:nvPr/>
        </p:nvSpPr>
        <p:spPr>
          <a:xfrm>
            <a:off x="3562150" y="1797825"/>
            <a:ext cx="7695000" cy="89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b="1" lang="en-US" sz="2600">
                <a:solidFill>
                  <a:schemeClr val="lt1"/>
                </a:solidFill>
              </a:rPr>
              <a:t>What is Money laundering?</a:t>
            </a:r>
            <a:endParaRPr b="1" sz="2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b="1" lang="en-US" sz="2600">
                <a:solidFill>
                  <a:schemeClr val="lt1"/>
                </a:solidFill>
              </a:rPr>
              <a:t>Regulatory Compliance and its domains</a:t>
            </a:r>
            <a:endParaRPr b="1" sz="2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b="1" lang="en-US" sz="2600">
                <a:solidFill>
                  <a:schemeClr val="lt1"/>
                </a:solidFill>
              </a:rPr>
              <a:t>Money laundering </a:t>
            </a:r>
            <a:r>
              <a:rPr lang="en-US" sz="2600">
                <a:solidFill>
                  <a:schemeClr val="lt1"/>
                </a:solidFill>
              </a:rPr>
              <a:t>poses a global threat, enabling illegal activities like terrorism and trafficking.</a:t>
            </a:r>
            <a:endParaRPr sz="2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The global rise of sophisticated money laundering techniques, particularly in digital and cross-border transactions, poses a significant threat to financial systems.</a:t>
            </a:r>
            <a:endParaRPr sz="2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With over $2 trillion laundered globally each year, AML remains a cornerstone of financial security and regulatory compliance.</a:t>
            </a:r>
            <a:endParaRPr sz="2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Advancements in artificial intelligence provide an opportunity to enhance Anti-Money Laundering (AML) systems.</a:t>
            </a:r>
            <a:endParaRPr sz="26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7150" y="2261650"/>
            <a:ext cx="7031099" cy="598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/>
          <p:nvPr>
            <p:ph type="title"/>
          </p:nvPr>
        </p:nvSpPr>
        <p:spPr>
          <a:xfrm>
            <a:off x="2566025" y="81075"/>
            <a:ext cx="158625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5825">
            <a:spAutoFit/>
          </a:bodyPr>
          <a:lstStyle/>
          <a:p>
            <a:pPr indent="0" lvl="0" marL="4917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50"/>
              <a:t>Research Background / Problem Statement</a:t>
            </a:r>
            <a:endParaRPr sz="4450"/>
          </a:p>
        </p:txBody>
      </p:sp>
      <p:sp>
        <p:nvSpPr>
          <p:cNvPr id="75" name="Google Shape;75;p2"/>
          <p:cNvSpPr txBox="1"/>
          <p:nvPr/>
        </p:nvSpPr>
        <p:spPr>
          <a:xfrm>
            <a:off x="9031706" y="3176143"/>
            <a:ext cx="6548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300">
            <a:spAutoFit/>
          </a:bodyPr>
          <a:lstStyle/>
          <a:p>
            <a:pPr indent="0" lvl="0" marL="12700" marR="370205" rtl="0" algn="l">
              <a:lnSpc>
                <a:spcPct val="119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7480873" y="2047075"/>
            <a:ext cx="9652992" cy="60484"/>
          </a:xfrm>
          <a:custGeom>
            <a:rect b="b" l="l" r="r" t="t"/>
            <a:pathLst>
              <a:path extrusionOk="0" h="95250" w="3571875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7892200" y="2365175"/>
            <a:ext cx="9654300" cy="81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●"/>
            </a:pPr>
            <a:r>
              <a:rPr b="1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Overview: </a:t>
            </a:r>
            <a:r>
              <a:rPr b="0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AML (Anti-Money Laundering) frameworks are essential for banks to prevent illegal income generation. Compliance failures can lead to significant penalties and reputation damage.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Traditional AML systems rely heavily on rule-based methods, leading to inefficiencies such as high false positives and inability to adapt to new laundering techniques. Modern AML detection that involves AI in place are also doing a fine job but they are still lagging in detecting true laundering transac.</a:t>
            </a:r>
            <a:endParaRPr sz="26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●"/>
            </a:pPr>
            <a:r>
              <a:rPr b="1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Challenges: </a:t>
            </a:r>
            <a:r>
              <a:rPr b="0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Traditional AML processes struggle with the volume and complexity of transactions and evolving laundering techniques, leading to the need for enhanced solutions.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●"/>
            </a:pPr>
            <a:r>
              <a:rPr b="1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Need for AI: </a:t>
            </a:r>
            <a:r>
              <a:rPr b="0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Artificial intelligence offers potential advancements in monitoring, risk assessment, and regulatory reporting to improve AML efficiency and effectiveness.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00" y="2751400"/>
            <a:ext cx="7059174" cy="5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59d4f5ac6_0_8"/>
          <p:cNvSpPr txBox="1"/>
          <p:nvPr>
            <p:ph type="title"/>
          </p:nvPr>
        </p:nvSpPr>
        <p:spPr>
          <a:xfrm>
            <a:off x="2566025" y="81075"/>
            <a:ext cx="158625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5825">
            <a:spAutoFit/>
          </a:bodyPr>
          <a:lstStyle/>
          <a:p>
            <a:pPr indent="0" lvl="0" marL="4917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50"/>
              <a:t>Literature</a:t>
            </a:r>
            <a:r>
              <a:rPr lang="en-US" sz="4450"/>
              <a:t> Review</a:t>
            </a:r>
            <a:endParaRPr sz="4450"/>
          </a:p>
        </p:txBody>
      </p:sp>
      <p:sp>
        <p:nvSpPr>
          <p:cNvPr id="84" name="Google Shape;84;g3259d4f5ac6_0_8"/>
          <p:cNvSpPr txBox="1"/>
          <p:nvPr/>
        </p:nvSpPr>
        <p:spPr>
          <a:xfrm>
            <a:off x="9031706" y="3176143"/>
            <a:ext cx="6548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300">
            <a:spAutoFit/>
          </a:bodyPr>
          <a:lstStyle/>
          <a:p>
            <a:pPr indent="0" lvl="0" marL="12700" marR="370205" rtl="0" algn="l">
              <a:lnSpc>
                <a:spcPct val="119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3259d4f5ac6_0_8"/>
          <p:cNvSpPr/>
          <p:nvPr/>
        </p:nvSpPr>
        <p:spPr>
          <a:xfrm>
            <a:off x="7480873" y="2047075"/>
            <a:ext cx="9652992" cy="60484"/>
          </a:xfrm>
          <a:custGeom>
            <a:rect b="b" l="l" r="r" t="t"/>
            <a:pathLst>
              <a:path extrusionOk="0" h="95250" w="3571875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3259d4f5ac6_0_8"/>
          <p:cNvSpPr txBox="1"/>
          <p:nvPr/>
        </p:nvSpPr>
        <p:spPr>
          <a:xfrm>
            <a:off x="7892200" y="2365175"/>
            <a:ext cx="9654300" cy="86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AutoNum type="arabicPeriod"/>
            </a:pPr>
            <a:r>
              <a:rPr b="1" lang="en-US" sz="2300">
                <a:solidFill>
                  <a:schemeClr val="lt1"/>
                </a:solidFill>
              </a:rPr>
              <a:t>Overview:</a:t>
            </a:r>
            <a:endParaRPr b="1"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2300">
                <a:solidFill>
                  <a:schemeClr val="lt1"/>
                </a:solidFill>
              </a:rPr>
              <a:t>Traditional AML systems struggle with scalability, adaptability, and interpretability.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2300">
                <a:solidFill>
                  <a:schemeClr val="lt1"/>
                </a:solidFill>
              </a:rPr>
              <a:t>AI techniques (e.g., TCNs, XGBoost, SMOTE) enhance AML detection by addressing these challenges.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2300">
                <a:solidFill>
                  <a:schemeClr val="lt1"/>
                </a:solidFill>
              </a:rPr>
              <a:t>Feature engineering (temporal, contextual, frequency-based) improves detection precision.</a:t>
            </a:r>
            <a:br>
              <a:rPr lang="en-US" sz="2300">
                <a:solidFill>
                  <a:schemeClr val="lt1"/>
                </a:solidFill>
              </a:rPr>
            </a:b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AutoNum type="arabicPeriod"/>
            </a:pPr>
            <a:r>
              <a:rPr b="1" lang="en-US" sz="2300">
                <a:solidFill>
                  <a:schemeClr val="lt1"/>
                </a:solidFill>
              </a:rPr>
              <a:t>Key Insights from Studies:</a:t>
            </a:r>
            <a:endParaRPr b="1"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2300">
                <a:solidFill>
                  <a:schemeClr val="lt1"/>
                </a:solidFill>
              </a:rPr>
              <a:t>Time-Frequency Analysis: Identifies laundering patterns using temporal trends (Chen &amp; Zhao, 2021).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2300">
                <a:solidFill>
                  <a:schemeClr val="lt1"/>
                </a:solidFill>
              </a:rPr>
              <a:t>Active Learning: Reduces manual intervention and adapts to evolving techniques (Garcia et al., 2022).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2300">
                <a:solidFill>
                  <a:schemeClr val="lt1"/>
                </a:solidFill>
              </a:rPr>
              <a:t>Scalability and Real-Time Monitoring: Advanced models like TCNs and XGBoost handle large, imbalanced datasets (Brown, 2021).</a:t>
            </a:r>
            <a:br>
              <a:rPr lang="en-US" sz="2300">
                <a:solidFill>
                  <a:schemeClr val="lt1"/>
                </a:solidFill>
              </a:rPr>
            </a:b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AutoNum type="arabicPeriod"/>
            </a:pPr>
            <a:r>
              <a:rPr b="1" lang="en-US" sz="2300">
                <a:solidFill>
                  <a:schemeClr val="lt1"/>
                </a:solidFill>
              </a:rPr>
              <a:t>Research Gaps:</a:t>
            </a:r>
            <a:endParaRPr b="1"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2300">
                <a:solidFill>
                  <a:schemeClr val="lt1"/>
                </a:solidFill>
              </a:rPr>
              <a:t>Scalability: Real-time transaction monitoring remains a challenge.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2300">
                <a:solidFill>
                  <a:schemeClr val="lt1"/>
                </a:solidFill>
              </a:rPr>
              <a:t>Adaptability: Conventional models fail to capture emerging laundering techniques.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2300">
                <a:solidFill>
                  <a:schemeClr val="lt1"/>
                </a:solidFill>
              </a:rPr>
              <a:t>Data Diversity: Lack of multimodal datasets representing diverse behaviors.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87" name="Google Shape;87;g3259d4f5ac6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50" y="3073150"/>
            <a:ext cx="6641100" cy="57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59d4f5ac6_0_21"/>
          <p:cNvSpPr txBox="1"/>
          <p:nvPr>
            <p:ph type="title"/>
          </p:nvPr>
        </p:nvSpPr>
        <p:spPr>
          <a:xfrm>
            <a:off x="2566025" y="81075"/>
            <a:ext cx="158625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5825">
            <a:spAutoFit/>
          </a:bodyPr>
          <a:lstStyle/>
          <a:p>
            <a:pPr indent="0" lvl="0" marL="4917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50"/>
              <a:t>Aim of the project</a:t>
            </a:r>
            <a:endParaRPr sz="4450"/>
          </a:p>
        </p:txBody>
      </p:sp>
      <p:sp>
        <p:nvSpPr>
          <p:cNvPr id="93" name="Google Shape;93;g3259d4f5ac6_0_21"/>
          <p:cNvSpPr txBox="1"/>
          <p:nvPr/>
        </p:nvSpPr>
        <p:spPr>
          <a:xfrm>
            <a:off x="9031706" y="3176143"/>
            <a:ext cx="6548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300">
            <a:spAutoFit/>
          </a:bodyPr>
          <a:lstStyle/>
          <a:p>
            <a:pPr indent="0" lvl="0" marL="12700" marR="370205" rtl="0" algn="l">
              <a:lnSpc>
                <a:spcPct val="119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3259d4f5ac6_0_21"/>
          <p:cNvSpPr/>
          <p:nvPr/>
        </p:nvSpPr>
        <p:spPr>
          <a:xfrm>
            <a:off x="7480873" y="2047075"/>
            <a:ext cx="9652992" cy="60484"/>
          </a:xfrm>
          <a:custGeom>
            <a:rect b="b" l="l" r="r" t="t"/>
            <a:pathLst>
              <a:path extrusionOk="0" h="95250" w="3571875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3259d4f5ac6_0_21"/>
          <p:cNvSpPr txBox="1"/>
          <p:nvPr/>
        </p:nvSpPr>
        <p:spPr>
          <a:xfrm>
            <a:off x="7892200" y="2365175"/>
            <a:ext cx="9654300" cy="7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-US" sz="2100">
                <a:solidFill>
                  <a:schemeClr val="lt1"/>
                </a:solidFill>
              </a:rPr>
              <a:t>Develop a robust and scalable</a:t>
            </a:r>
            <a:r>
              <a:rPr lang="en-US" sz="2100">
                <a:solidFill>
                  <a:schemeClr val="lt1"/>
                </a:solidFill>
              </a:rPr>
              <a:t> Anti-Money Laundering (AML) framework using advanced AI techniques.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-US" sz="2100">
                <a:solidFill>
                  <a:schemeClr val="lt1"/>
                </a:solidFill>
              </a:rPr>
              <a:t>Leverage Temporal Convolutional Networks (TCNs) and XGBoost</a:t>
            </a:r>
            <a:r>
              <a:rPr lang="en-US" sz="2100">
                <a:solidFill>
                  <a:schemeClr val="lt1"/>
                </a:solidFill>
              </a:rPr>
              <a:t> to enhance detection accuracy and scalability.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-US" sz="2100">
                <a:solidFill>
                  <a:schemeClr val="lt1"/>
                </a:solidFill>
              </a:rPr>
              <a:t>Address class imbalance</a:t>
            </a:r>
            <a:r>
              <a:rPr lang="en-US" sz="2100">
                <a:solidFill>
                  <a:schemeClr val="lt1"/>
                </a:solidFill>
              </a:rPr>
              <a:t> in transaction data using SMOTE to improve model precision and recall.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-US" sz="2100">
                <a:solidFill>
                  <a:schemeClr val="lt1"/>
                </a:solidFill>
              </a:rPr>
              <a:t>Implement innovative feature engineering</a:t>
            </a:r>
            <a:r>
              <a:rPr lang="en-US" sz="2100">
                <a:solidFill>
                  <a:schemeClr val="lt1"/>
                </a:solidFill>
              </a:rPr>
              <a:t> (e.g., temporal trends, sender-receiver profiling) for better detection of laundering patterns</a:t>
            </a:r>
            <a:r>
              <a:rPr lang="en-US" sz="2100">
                <a:solidFill>
                  <a:schemeClr val="lt1"/>
                </a:solidFill>
              </a:rPr>
              <a:t>.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US" sz="2100">
                <a:solidFill>
                  <a:schemeClr val="lt1"/>
                </a:solidFill>
              </a:rPr>
              <a:t>Focus on </a:t>
            </a:r>
            <a:r>
              <a:rPr b="1" lang="en-US" sz="2100">
                <a:solidFill>
                  <a:schemeClr val="lt1"/>
                </a:solidFill>
              </a:rPr>
              <a:t>creating an adaptable system</a:t>
            </a:r>
            <a:r>
              <a:rPr lang="en-US" sz="2100">
                <a:solidFill>
                  <a:schemeClr val="lt1"/>
                </a:solidFill>
              </a:rPr>
              <a:t> capable of identifying emerging and complex laundering techniques.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-US" sz="2100">
                <a:solidFill>
                  <a:schemeClr val="lt1"/>
                </a:solidFill>
              </a:rPr>
              <a:t>Perform temporal and behavioral analysis</a:t>
            </a:r>
            <a:r>
              <a:rPr lang="en-US" sz="2100">
                <a:solidFill>
                  <a:schemeClr val="lt1"/>
                </a:solidFill>
              </a:rPr>
              <a:t> to detect intricate sequential transaction patterns.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-US" sz="2100">
                <a:solidFill>
                  <a:schemeClr val="lt1"/>
                </a:solidFill>
              </a:rPr>
              <a:t>Improve the efficiency of AML processes</a:t>
            </a:r>
            <a:r>
              <a:rPr lang="en-US" sz="2100">
                <a:solidFill>
                  <a:schemeClr val="lt1"/>
                </a:solidFill>
              </a:rPr>
              <a:t> while reducing compliance costs for financial institutions.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96" name="Google Shape;96;g3259d4f5ac6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50" y="2798075"/>
            <a:ext cx="6372925" cy="560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>
            <a:off x="0" y="0"/>
            <a:ext cx="2566035" cy="2669540"/>
          </a:xfrm>
          <a:custGeom>
            <a:rect b="b" l="l" r="r" t="t"/>
            <a:pathLst>
              <a:path extrusionOk="0" h="2669540" w="2566035">
                <a:moveTo>
                  <a:pt x="1634962" y="0"/>
                </a:moveTo>
                <a:lnTo>
                  <a:pt x="19855" y="0"/>
                </a:lnTo>
                <a:lnTo>
                  <a:pt x="0" y="19855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7"/>
                </a:lnTo>
                <a:lnTo>
                  <a:pt x="1634962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3"/>
          <p:cNvGrpSpPr/>
          <p:nvPr/>
        </p:nvGrpSpPr>
        <p:grpSpPr>
          <a:xfrm>
            <a:off x="0" y="-2029"/>
            <a:ext cx="7547927" cy="10289359"/>
            <a:chOff x="0" y="-2029"/>
            <a:chExt cx="7547927" cy="10289359"/>
          </a:xfrm>
        </p:grpSpPr>
        <p:sp>
          <p:nvSpPr>
            <p:cNvPr id="103" name="Google Shape;103;p3"/>
            <p:cNvSpPr/>
            <p:nvPr/>
          </p:nvSpPr>
          <p:spPr>
            <a:xfrm>
              <a:off x="989096" y="6364935"/>
              <a:ext cx="6448425" cy="3922395"/>
            </a:xfrm>
            <a:custGeom>
              <a:rect b="b" l="l" r="r" t="t"/>
              <a:pathLst>
                <a:path extrusionOk="0" h="3922395" w="644842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8" y="3922062"/>
                  </a:lnTo>
                  <a:lnTo>
                    <a:pt x="6448424" y="3224207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0" y="2994931"/>
              <a:ext cx="4050029" cy="6448425"/>
            </a:xfrm>
            <a:custGeom>
              <a:rect b="b" l="l" r="r" t="t"/>
              <a:pathLst>
                <a:path extrusionOk="0" h="6448425" w="4050029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5796" y="-2029"/>
              <a:ext cx="6372131" cy="6053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3"/>
          <p:cNvSpPr txBox="1"/>
          <p:nvPr>
            <p:ph type="title"/>
          </p:nvPr>
        </p:nvSpPr>
        <p:spPr>
          <a:xfrm>
            <a:off x="2750350" y="-392250"/>
            <a:ext cx="145488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5825">
            <a:spAutoFit/>
          </a:bodyPr>
          <a:lstStyle/>
          <a:p>
            <a:pPr indent="111759" lvl="0" marL="7203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950"/>
              <a:t>Research Questions</a:t>
            </a:r>
            <a:endParaRPr sz="3950"/>
          </a:p>
        </p:txBody>
      </p:sp>
      <p:sp>
        <p:nvSpPr>
          <p:cNvPr id="107" name="Google Shape;107;p3"/>
          <p:cNvSpPr txBox="1"/>
          <p:nvPr/>
        </p:nvSpPr>
        <p:spPr>
          <a:xfrm>
            <a:off x="8424323" y="1747400"/>
            <a:ext cx="8294100" cy="8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300">
            <a:spAutoFit/>
          </a:bodyPr>
          <a:lstStyle/>
          <a:p>
            <a:pPr indent="0" lvl="0" marL="0" marR="272415" rtl="0" algn="l">
              <a:lnSpc>
                <a:spcPct val="119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4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i="0" lang="en-US" sz="24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esearch Questions:-</a:t>
            </a:r>
            <a:endParaRPr b="1" i="0" sz="2400" u="sng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272415" rtl="0" algn="l">
              <a:lnSpc>
                <a:spcPct val="1195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-US" sz="2400">
                <a:solidFill>
                  <a:srgbClr val="FFFFFF"/>
                </a:solidFill>
              </a:rPr>
              <a:t>How can machine learning models such as XG Boost and Random </a:t>
            </a:r>
            <a:r>
              <a:rPr lang="en-US" sz="2400">
                <a:solidFill>
                  <a:srgbClr val="FFFFFF"/>
                </a:solidFill>
              </a:rPr>
              <a:t>Forest</a:t>
            </a:r>
            <a:r>
              <a:rPr lang="en-US" sz="2400">
                <a:solidFill>
                  <a:srgbClr val="FFFFFF"/>
                </a:solidFill>
              </a:rPr>
              <a:t> &amp; Deep learning models such as Temporal Convolutional Networks (TCNs) and TCN’s with attention mechanisms and XGBoost improve transaction monitoring transaction monitoring detection accuracy in the domain of Anti Money Laundering , particularly in imbalanced datasets?</a:t>
            </a:r>
            <a:endParaRPr sz="2400">
              <a:solidFill>
                <a:srgbClr val="FFFFFF"/>
              </a:solidFill>
            </a:endParaRPr>
          </a:p>
          <a:p>
            <a:pPr indent="0" lvl="0" marL="457200" marR="272415" rtl="0" algn="l">
              <a:lnSpc>
                <a:spcPct val="1195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marR="272415" rtl="0" algn="l">
              <a:lnSpc>
                <a:spcPct val="1195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-US" sz="2400">
                <a:solidFill>
                  <a:srgbClr val="FFFFFF"/>
                </a:solidFill>
              </a:rPr>
              <a:t>How can advanced data augmentation techniques, such as SMOTE be used to  optimized to address class imbalance while preserving the integrity of rare laundering patterns in highly imbalanced datasets?</a:t>
            </a:r>
            <a:endParaRPr sz="2400">
              <a:solidFill>
                <a:srgbClr val="FFFFFF"/>
              </a:solidFill>
            </a:endParaRPr>
          </a:p>
          <a:p>
            <a:pPr indent="0" lvl="0" marL="457200" marR="272415" rtl="0" algn="l">
              <a:lnSpc>
                <a:spcPct val="1195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marR="272415" rtl="0" algn="l">
              <a:lnSpc>
                <a:spcPct val="1195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-US" sz="2400">
                <a:solidFill>
                  <a:srgbClr val="FFFFFF"/>
                </a:solidFill>
              </a:rPr>
              <a:t>What is the impact of engineered temporal and contextual features, such as transaction frequency patterns and risk-based sender-receiver profiling, on enhancing model performance and scalability in large-scale financial systems?</a:t>
            </a:r>
            <a:endParaRPr sz="2400">
              <a:solidFill>
                <a:srgbClr val="FFFFFF"/>
              </a:solidFill>
            </a:endParaRPr>
          </a:p>
          <a:p>
            <a:pPr indent="0" lvl="0" marL="12700" marR="272415" rtl="0" algn="l">
              <a:lnSpc>
                <a:spcPct val="119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10238027" y="1444419"/>
            <a:ext cx="3571875" cy="95250"/>
          </a:xfrm>
          <a:custGeom>
            <a:rect b="b" l="l" r="r" t="t"/>
            <a:pathLst>
              <a:path extrusionOk="0" h="95250" w="3571875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/>
          <p:nvPr/>
        </p:nvSpPr>
        <p:spPr>
          <a:xfrm>
            <a:off x="0" y="686052"/>
            <a:ext cx="2930525" cy="5860415"/>
          </a:xfrm>
          <a:custGeom>
            <a:rect b="b" l="l" r="r" t="t"/>
            <a:pathLst>
              <a:path extrusionOk="0" h="5860415" w="2930525">
                <a:moveTo>
                  <a:pt x="0" y="0"/>
                </a:moveTo>
                <a:lnTo>
                  <a:pt x="0" y="5860294"/>
                </a:lnTo>
                <a:lnTo>
                  <a:pt x="2930143" y="2929016"/>
                </a:lnTo>
                <a:lnTo>
                  <a:pt x="0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"/>
          <p:cNvSpPr txBox="1"/>
          <p:nvPr>
            <p:ph type="title"/>
          </p:nvPr>
        </p:nvSpPr>
        <p:spPr>
          <a:xfrm>
            <a:off x="2594658" y="197125"/>
            <a:ext cx="101616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3875">
            <a:spAutoFit/>
          </a:bodyPr>
          <a:lstStyle/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50"/>
              <a:t>Raw Dataset Introduction &amp; Analysis</a:t>
            </a:r>
            <a:endParaRPr sz="4550"/>
          </a:p>
        </p:txBody>
      </p:sp>
      <p:sp>
        <p:nvSpPr>
          <p:cNvPr id="115" name="Google Shape;115;p5"/>
          <p:cNvSpPr txBox="1"/>
          <p:nvPr/>
        </p:nvSpPr>
        <p:spPr>
          <a:xfrm>
            <a:off x="3710450" y="1538475"/>
            <a:ext cx="7299000" cy="86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lt1"/>
                </a:solidFill>
              </a:rPr>
              <a:t>Dataset Overview:</a:t>
            </a:r>
            <a:endParaRPr b="1" sz="2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b="1" lang="en-US" sz="2200">
                <a:solidFill>
                  <a:schemeClr val="lt1"/>
                </a:solidFill>
              </a:rPr>
              <a:t>Name: </a:t>
            </a:r>
            <a:r>
              <a:rPr lang="en-US" sz="2200">
                <a:solidFill>
                  <a:schemeClr val="lt1"/>
                </a:solidFill>
              </a:rPr>
              <a:t>SAML-D Synthetic Dataset (Kaggle).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b="1" lang="en-US" sz="2200">
                <a:solidFill>
                  <a:schemeClr val="lt1"/>
                </a:solidFill>
              </a:rPr>
              <a:t>Size:</a:t>
            </a:r>
            <a:r>
              <a:rPr lang="en-US" sz="2200">
                <a:solidFill>
                  <a:schemeClr val="lt1"/>
                </a:solidFill>
              </a:rPr>
              <a:t> 9.5 million transactions with 12 raw features.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b="1" lang="en-US" sz="2200">
                <a:solidFill>
                  <a:schemeClr val="lt1"/>
                </a:solidFill>
              </a:rPr>
              <a:t>Attributes:</a:t>
            </a:r>
            <a:r>
              <a:rPr lang="en-US" sz="2200">
                <a:solidFill>
                  <a:schemeClr val="lt1"/>
                </a:solidFill>
              </a:rPr>
              <a:t> Temporal, behavioral, geographic, and contextual data.</a:t>
            </a:r>
            <a:br>
              <a:rPr lang="en-US" sz="2200">
                <a:solidFill>
                  <a:schemeClr val="lt1"/>
                </a:solidFill>
              </a:rPr>
            </a:b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lt1"/>
                </a:solidFill>
              </a:rPr>
              <a:t>Dataset Challenges: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b="1" lang="en-US" sz="2200">
                <a:solidFill>
                  <a:schemeClr val="lt1"/>
                </a:solidFill>
              </a:rPr>
              <a:t>Class Imbalance:</a:t>
            </a:r>
            <a:r>
              <a:rPr lang="en-US" sz="2200">
                <a:solidFill>
                  <a:schemeClr val="lt1"/>
                </a:solidFill>
              </a:rPr>
              <a:t> Less than 1% of transactions flagged as laundering.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b="1" lang="en-US" sz="2200">
                <a:solidFill>
                  <a:schemeClr val="lt1"/>
                </a:solidFill>
              </a:rPr>
              <a:t>Skewed Distributions:</a:t>
            </a:r>
            <a:r>
              <a:rPr lang="en-US" sz="2200">
                <a:solidFill>
                  <a:schemeClr val="lt1"/>
                </a:solidFill>
              </a:rPr>
              <a:t> High variability in transaction amounts and frequency.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b="1" lang="en-US" sz="2200">
                <a:solidFill>
                  <a:schemeClr val="lt1"/>
                </a:solidFill>
              </a:rPr>
              <a:t>Outliers:</a:t>
            </a:r>
            <a:r>
              <a:rPr lang="en-US" sz="2200">
                <a:solidFill>
                  <a:schemeClr val="lt1"/>
                </a:solidFill>
              </a:rPr>
              <a:t> Significant anomalies detected in transaction volumes and frequencies.</a:t>
            </a:r>
            <a:br>
              <a:rPr lang="en-US" sz="2200">
                <a:solidFill>
                  <a:schemeClr val="lt1"/>
                </a:solidFill>
              </a:rPr>
            </a:b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lt1"/>
                </a:solidFill>
              </a:rPr>
              <a:t>Analysis Results:</a:t>
            </a:r>
            <a:endParaRPr b="1" sz="2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</a:rPr>
              <a:t>Temporal analysis revealed spikes in suspicious activities during specific periods.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</a:rPr>
              <a:t>Correlation analysis identified key predictors of laundering patterns.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</a:rPr>
              <a:t>Behavioral profiling highlighted high-risk accounts and unusual transaction patterns.</a:t>
            </a:r>
            <a:endParaRPr sz="22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116" name="Google Shape;11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9550" y="1872600"/>
            <a:ext cx="7126502" cy="7982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/>
          <p:nvPr/>
        </p:nvSpPr>
        <p:spPr>
          <a:xfrm>
            <a:off x="4401524" y="1243024"/>
            <a:ext cx="5598914" cy="84773"/>
          </a:xfrm>
          <a:custGeom>
            <a:rect b="b" l="l" r="r" t="t"/>
            <a:pathLst>
              <a:path extrusionOk="0" h="95250" w="3571875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59d4f5ac6_0_40"/>
          <p:cNvSpPr/>
          <p:nvPr/>
        </p:nvSpPr>
        <p:spPr>
          <a:xfrm>
            <a:off x="0" y="686052"/>
            <a:ext cx="2930525" cy="5860415"/>
          </a:xfrm>
          <a:custGeom>
            <a:rect b="b" l="l" r="r" t="t"/>
            <a:pathLst>
              <a:path extrusionOk="0" h="5860415" w="2930525">
                <a:moveTo>
                  <a:pt x="0" y="0"/>
                </a:moveTo>
                <a:lnTo>
                  <a:pt x="0" y="5860294"/>
                </a:lnTo>
                <a:lnTo>
                  <a:pt x="2930143" y="2929016"/>
                </a:lnTo>
                <a:lnTo>
                  <a:pt x="0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3259d4f5ac6_0_40"/>
          <p:cNvSpPr txBox="1"/>
          <p:nvPr>
            <p:ph type="title"/>
          </p:nvPr>
        </p:nvSpPr>
        <p:spPr>
          <a:xfrm>
            <a:off x="2594658" y="197125"/>
            <a:ext cx="101616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3875">
            <a:spAutoFit/>
          </a:bodyPr>
          <a:lstStyle/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50"/>
              <a:t>Processed</a:t>
            </a:r>
            <a:r>
              <a:rPr lang="en-US" sz="4550"/>
              <a:t> Dataset Introduction &amp; Analysis</a:t>
            </a:r>
            <a:endParaRPr sz="4550"/>
          </a:p>
        </p:txBody>
      </p:sp>
      <p:sp>
        <p:nvSpPr>
          <p:cNvPr id="124" name="Google Shape;124;g3259d4f5ac6_0_40"/>
          <p:cNvSpPr txBox="1"/>
          <p:nvPr/>
        </p:nvSpPr>
        <p:spPr>
          <a:xfrm>
            <a:off x="2930525" y="1442900"/>
            <a:ext cx="7862100" cy="89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lt1"/>
                </a:solidFill>
              </a:rPr>
              <a:t>Preprocessing Steps</a:t>
            </a:r>
            <a:endParaRPr b="1"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-US" sz="2100">
                <a:solidFill>
                  <a:schemeClr val="lt1"/>
                </a:solidFill>
              </a:rPr>
              <a:t>Normalization:</a:t>
            </a:r>
            <a:r>
              <a:rPr lang="en-US" sz="2100">
                <a:solidFill>
                  <a:schemeClr val="lt1"/>
                </a:solidFill>
              </a:rPr>
              <a:t> Addressed skewness in transaction amounts.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-US" sz="2100">
                <a:solidFill>
                  <a:schemeClr val="lt1"/>
                </a:solidFill>
              </a:rPr>
              <a:t>Outlier Handling:</a:t>
            </a:r>
            <a:r>
              <a:rPr lang="en-US" sz="2100">
                <a:solidFill>
                  <a:schemeClr val="lt1"/>
                </a:solidFill>
              </a:rPr>
              <a:t> Removed extreme anomalies to improve model performance.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-US" sz="2100">
                <a:solidFill>
                  <a:schemeClr val="lt1"/>
                </a:solidFill>
              </a:rPr>
              <a:t>Encoding: </a:t>
            </a:r>
            <a:r>
              <a:rPr lang="en-US" sz="2100">
                <a:solidFill>
                  <a:schemeClr val="lt1"/>
                </a:solidFill>
              </a:rPr>
              <a:t>Categorical variables (e.g., country, currency) transformed into numerical formats.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lt1"/>
                </a:solidFill>
              </a:rPr>
              <a:t>Feature Engineering</a:t>
            </a:r>
            <a:endParaRPr b="1"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-US" sz="2100">
                <a:solidFill>
                  <a:schemeClr val="lt1"/>
                </a:solidFill>
              </a:rPr>
              <a:t>Temporal Features:</a:t>
            </a:r>
            <a:endParaRPr b="1"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Time of transaction (hour, day, week).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Temporal clusters to detect suspicious activity patterns.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-US" sz="2100">
                <a:solidFill>
                  <a:schemeClr val="lt1"/>
                </a:solidFill>
              </a:rPr>
              <a:t>Behavioral Features:</a:t>
            </a:r>
            <a:endParaRPr b="1"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Sender-receiver frequency ratios.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Average transaction amounts compared to historical data.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-US" sz="2100">
                <a:solidFill>
                  <a:schemeClr val="lt1"/>
                </a:solidFill>
              </a:rPr>
              <a:t>Risk Indicators:</a:t>
            </a:r>
            <a:endParaRPr b="1"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High-risk countries and currencies flagged.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US" sz="2100">
                <a:solidFill>
                  <a:schemeClr val="lt1"/>
                </a:solidFill>
              </a:rPr>
              <a:t>Refined Dataset Insights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US" sz="2100">
                <a:solidFill>
                  <a:schemeClr val="lt1"/>
                </a:solidFill>
              </a:rPr>
              <a:t>Expanded dataset to 115 engineered features.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US" sz="2100">
                <a:solidFill>
                  <a:schemeClr val="lt1"/>
                </a:solidFill>
              </a:rPr>
              <a:t>Enhanced predictive power for identifying suspicious patterns.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US" sz="2100">
                <a:solidFill>
                  <a:schemeClr val="lt1"/>
                </a:solidFill>
              </a:rPr>
              <a:t>Improved dataset quality ensured better model performance on imbalanced data.</a:t>
            </a:r>
            <a:endParaRPr sz="21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125" name="Google Shape;125;g3259d4f5ac6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9450" y="2497675"/>
            <a:ext cx="6986449" cy="699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3259d4f5ac6_0_40"/>
          <p:cNvSpPr/>
          <p:nvPr/>
        </p:nvSpPr>
        <p:spPr>
          <a:xfrm>
            <a:off x="2707950" y="1237509"/>
            <a:ext cx="9679781" cy="34528"/>
          </a:xfrm>
          <a:custGeom>
            <a:rect b="b" l="l" r="r" t="t"/>
            <a:pathLst>
              <a:path extrusionOk="0" h="95250" w="3571875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6"/>
          <p:cNvGrpSpPr/>
          <p:nvPr/>
        </p:nvGrpSpPr>
        <p:grpSpPr>
          <a:xfrm>
            <a:off x="12640780" y="12"/>
            <a:ext cx="5647690" cy="5734660"/>
            <a:chOff x="12640780" y="12"/>
            <a:chExt cx="5647690" cy="5734660"/>
          </a:xfrm>
        </p:grpSpPr>
        <p:sp>
          <p:nvSpPr>
            <p:cNvPr id="132" name="Google Shape;132;p6"/>
            <p:cNvSpPr/>
            <p:nvPr/>
          </p:nvSpPr>
          <p:spPr>
            <a:xfrm>
              <a:off x="16373093" y="2795257"/>
              <a:ext cx="1915160" cy="2939415"/>
            </a:xfrm>
            <a:custGeom>
              <a:rect b="b" l="l" r="r" t="t"/>
              <a:pathLst>
                <a:path extrusionOk="0" h="2939415" w="1915159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4" y="2225891"/>
                  </a:lnTo>
                  <a:lnTo>
                    <a:pt x="1914944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12640780" y="12"/>
              <a:ext cx="5647690" cy="4629150"/>
            </a:xfrm>
            <a:custGeom>
              <a:rect b="b" l="l" r="r" t="t"/>
              <a:pathLst>
                <a:path extrusionOk="0" h="4629150" w="564769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extrusionOk="0" h="4629150" w="564769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6"/>
          <p:cNvSpPr/>
          <p:nvPr/>
        </p:nvSpPr>
        <p:spPr>
          <a:xfrm>
            <a:off x="15062452" y="6675004"/>
            <a:ext cx="3225800" cy="3612515"/>
          </a:xfrm>
          <a:custGeom>
            <a:rect b="b" l="l" r="r" t="t"/>
            <a:pathLst>
              <a:path extrusionOk="0" h="3612515" w="3225800">
                <a:moveTo>
                  <a:pt x="3224286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" name="Google Shape;135;p6"/>
          <p:cNvGrpSpPr/>
          <p:nvPr/>
        </p:nvGrpSpPr>
        <p:grpSpPr>
          <a:xfrm>
            <a:off x="11512550" y="846619"/>
            <a:ext cx="6682790" cy="8822704"/>
            <a:chOff x="11605463" y="815686"/>
            <a:chExt cx="6682790" cy="8822704"/>
          </a:xfrm>
        </p:grpSpPr>
        <p:sp>
          <p:nvSpPr>
            <p:cNvPr id="136" name="Google Shape;136;p6"/>
            <p:cNvSpPr/>
            <p:nvPr/>
          </p:nvSpPr>
          <p:spPr>
            <a:xfrm>
              <a:off x="15857473" y="815686"/>
              <a:ext cx="2430780" cy="2623185"/>
            </a:xfrm>
            <a:custGeom>
              <a:rect b="b" l="l" r="r" t="t"/>
              <a:pathLst>
                <a:path extrusionOk="0" h="2623185" w="2430780">
                  <a:moveTo>
                    <a:pt x="2430500" y="0"/>
                  </a:moveTo>
                  <a:lnTo>
                    <a:pt x="0" y="2430434"/>
                  </a:lnTo>
                  <a:lnTo>
                    <a:pt x="194817" y="2622661"/>
                  </a:lnTo>
                  <a:lnTo>
                    <a:pt x="2430500" y="386907"/>
                  </a:lnTo>
                  <a:lnTo>
                    <a:pt x="2430500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605463" y="3266262"/>
              <a:ext cx="6372148" cy="63721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" name="Google Shape;138;p6"/>
          <p:cNvSpPr txBox="1"/>
          <p:nvPr>
            <p:ph type="title"/>
          </p:nvPr>
        </p:nvSpPr>
        <p:spPr>
          <a:xfrm>
            <a:off x="4338750" y="686050"/>
            <a:ext cx="70596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5080" rtl="0" algn="l">
              <a:lnSpc>
                <a:spcPct val="11022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100"/>
              <a:t>               </a:t>
            </a:r>
            <a:r>
              <a:rPr lang="en-US" sz="4100"/>
              <a:t>Methodology</a:t>
            </a:r>
            <a:endParaRPr sz="4100"/>
          </a:p>
        </p:txBody>
      </p:sp>
      <p:sp>
        <p:nvSpPr>
          <p:cNvPr id="139" name="Google Shape;139;p6"/>
          <p:cNvSpPr/>
          <p:nvPr/>
        </p:nvSpPr>
        <p:spPr>
          <a:xfrm>
            <a:off x="6228323" y="1498473"/>
            <a:ext cx="3228380" cy="55007"/>
          </a:xfrm>
          <a:custGeom>
            <a:rect b="b" l="l" r="r" t="t"/>
            <a:pathLst>
              <a:path extrusionOk="0" h="95250" w="4048125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6"/>
          <p:cNvGrpSpPr/>
          <p:nvPr/>
        </p:nvGrpSpPr>
        <p:grpSpPr>
          <a:xfrm>
            <a:off x="0" y="686052"/>
            <a:ext cx="3863975" cy="9601253"/>
            <a:chOff x="0" y="686052"/>
            <a:chExt cx="3863975" cy="9601253"/>
          </a:xfrm>
        </p:grpSpPr>
        <p:sp>
          <p:nvSpPr>
            <p:cNvPr id="141" name="Google Shape;141;p6"/>
            <p:cNvSpPr/>
            <p:nvPr/>
          </p:nvSpPr>
          <p:spPr>
            <a:xfrm>
              <a:off x="0" y="686052"/>
              <a:ext cx="2930525" cy="5860415"/>
            </a:xfrm>
            <a:custGeom>
              <a:rect b="b" l="l" r="r" t="t"/>
              <a:pathLst>
                <a:path extrusionOk="0" h="5860415" w="293052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0" y="6216955"/>
              <a:ext cx="3863975" cy="4070350"/>
            </a:xfrm>
            <a:custGeom>
              <a:rect b="b" l="l" r="r" t="t"/>
              <a:pathLst>
                <a:path extrusionOk="0" h="4070350" w="3863975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6"/>
          <p:cNvSpPr txBox="1"/>
          <p:nvPr/>
        </p:nvSpPr>
        <p:spPr>
          <a:xfrm>
            <a:off x="4809425" y="1844875"/>
            <a:ext cx="7059600" cy="89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300">
            <a:spAutoFit/>
          </a:bodyPr>
          <a:lstStyle/>
          <a:p>
            <a:pPr indent="0" lvl="0" marL="4572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Framework: </a:t>
            </a:r>
            <a:r>
              <a:rPr lang="en-US" sz="2400">
                <a:solidFill>
                  <a:schemeClr val="lt1"/>
                </a:solidFill>
              </a:rPr>
              <a:t>CRISP-DM (Cross-Industry Standard Process for Data Mining).</a:t>
            </a:r>
            <a:endParaRPr sz="2400">
              <a:solidFill>
                <a:schemeClr val="lt1"/>
              </a:solidFill>
            </a:endParaRPr>
          </a:p>
          <a:p>
            <a:pPr indent="0" lvl="0" marL="4572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4572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Feature Engineering:</a:t>
            </a:r>
            <a:endParaRPr b="1" sz="2400">
              <a:solidFill>
                <a:schemeClr val="lt1"/>
              </a:solidFill>
            </a:endParaRPr>
          </a:p>
          <a:p>
            <a:pPr indent="-381000" lvl="0" marL="4572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Temporal patterns (e.g., transaction time clusters).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Sender-receiver frequency ratios for behavioral insights.</a:t>
            </a:r>
            <a:endParaRPr sz="2400">
              <a:solidFill>
                <a:schemeClr val="lt1"/>
              </a:solidFill>
            </a:endParaRPr>
          </a:p>
          <a:p>
            <a:pPr indent="0" lvl="0" marL="9144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4572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Modeling:</a:t>
            </a:r>
            <a:endParaRPr b="1" sz="2400">
              <a:solidFill>
                <a:schemeClr val="lt1"/>
              </a:solidFill>
            </a:endParaRPr>
          </a:p>
          <a:p>
            <a:pPr indent="-381000" lvl="0" marL="4572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lang="en-US" sz="2400">
                <a:solidFill>
                  <a:schemeClr val="lt1"/>
                </a:solidFill>
              </a:rPr>
              <a:t>Machine Learning:</a:t>
            </a:r>
            <a:r>
              <a:rPr lang="en-US" sz="2400">
                <a:solidFill>
                  <a:schemeClr val="lt1"/>
                </a:solidFill>
              </a:rPr>
              <a:t> Random </a:t>
            </a:r>
            <a:r>
              <a:rPr lang="en-US" sz="2400">
                <a:solidFill>
                  <a:schemeClr val="lt1"/>
                </a:solidFill>
              </a:rPr>
              <a:t>Forest</a:t>
            </a:r>
            <a:r>
              <a:rPr lang="en-US" sz="2400">
                <a:solidFill>
                  <a:schemeClr val="lt1"/>
                </a:solidFill>
              </a:rPr>
              <a:t> &amp; XGBoost for robust classification.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lang="en-US" sz="2400">
                <a:solidFill>
                  <a:schemeClr val="lt1"/>
                </a:solidFill>
              </a:rPr>
              <a:t>Deep Learning:</a:t>
            </a:r>
            <a:r>
              <a:rPr lang="en-US" sz="2400">
                <a:solidFill>
                  <a:schemeClr val="lt1"/>
                </a:solidFill>
              </a:rPr>
              <a:t> Temporal Convolutional Networks (TCNs) for sequential data.</a:t>
            </a:r>
            <a:br>
              <a:rPr lang="en-US" sz="2400">
                <a:solidFill>
                  <a:schemeClr val="lt1"/>
                </a:solidFill>
              </a:rPr>
            </a:br>
            <a:endParaRPr sz="2400">
              <a:solidFill>
                <a:schemeClr val="lt1"/>
              </a:solidFill>
            </a:endParaRPr>
          </a:p>
          <a:p>
            <a:pPr indent="0" lvl="0" marL="4572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Imbalance Handling: </a:t>
            </a:r>
            <a:r>
              <a:rPr lang="en-US" sz="2400">
                <a:solidFill>
                  <a:schemeClr val="lt1"/>
                </a:solidFill>
              </a:rPr>
              <a:t>SMOTE to address class imbalance in laundering cases.</a:t>
            </a:r>
            <a:br>
              <a:rPr lang="en-US" sz="2400">
                <a:solidFill>
                  <a:schemeClr val="lt1"/>
                </a:solidFill>
              </a:rPr>
            </a:br>
            <a:endParaRPr sz="2400">
              <a:solidFill>
                <a:schemeClr val="lt1"/>
              </a:solidFill>
            </a:endParaRPr>
          </a:p>
          <a:p>
            <a:pPr indent="0" lvl="0" marL="457200" marR="260983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Evaluation: </a:t>
            </a:r>
            <a:r>
              <a:rPr lang="en-US" sz="2400">
                <a:solidFill>
                  <a:schemeClr val="lt1"/>
                </a:solidFill>
              </a:rPr>
              <a:t>Accuracy, precision, recall, and ROC-AUC metrics to measure performance.</a:t>
            </a:r>
            <a:endParaRPr sz="2400">
              <a:solidFill>
                <a:schemeClr val="lt1"/>
              </a:solidFill>
            </a:endParaRPr>
          </a:p>
          <a:p>
            <a:pPr indent="0" lvl="0" marL="457200" marR="260984" rtl="0" algn="l">
              <a:lnSpc>
                <a:spcPct val="1153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